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sldIdLst>
    <p:sldId id="257" r:id="rId2"/>
    <p:sldId id="258" r:id="rId3"/>
    <p:sldId id="357" r:id="rId4"/>
    <p:sldId id="349" r:id="rId5"/>
    <p:sldId id="353" r:id="rId6"/>
    <p:sldId id="350" r:id="rId7"/>
    <p:sldId id="354" r:id="rId8"/>
    <p:sldId id="259" r:id="rId9"/>
    <p:sldId id="260" r:id="rId10"/>
    <p:sldId id="261" r:id="rId11"/>
    <p:sldId id="262" r:id="rId12"/>
    <p:sldId id="358" r:id="rId13"/>
    <p:sldId id="359" r:id="rId14"/>
    <p:sldId id="362" r:id="rId15"/>
    <p:sldId id="360" r:id="rId16"/>
    <p:sldId id="363" r:id="rId17"/>
    <p:sldId id="364" r:id="rId18"/>
    <p:sldId id="365" r:id="rId19"/>
    <p:sldId id="361" r:id="rId20"/>
    <p:sldId id="366" r:id="rId21"/>
    <p:sldId id="367" r:id="rId22"/>
    <p:sldId id="368" r:id="rId23"/>
    <p:sldId id="369" r:id="rId24"/>
    <p:sldId id="370" r:id="rId25"/>
    <p:sldId id="371" r:id="rId26"/>
    <p:sldId id="373" r:id="rId27"/>
    <p:sldId id="263" r:id="rId28"/>
    <p:sldId id="316" r:id="rId29"/>
    <p:sldId id="318" r:id="rId30"/>
    <p:sldId id="326" r:id="rId31"/>
    <p:sldId id="330" r:id="rId32"/>
    <p:sldId id="333" r:id="rId33"/>
    <p:sldId id="322" r:id="rId34"/>
    <p:sldId id="323" r:id="rId35"/>
    <p:sldId id="324" r:id="rId36"/>
    <p:sldId id="328" r:id="rId37"/>
    <p:sldId id="327" r:id="rId38"/>
    <p:sldId id="334" r:id="rId39"/>
    <p:sldId id="331" r:id="rId40"/>
    <p:sldId id="332" r:id="rId41"/>
    <p:sldId id="372" r:id="rId42"/>
    <p:sldId id="374" r:id="rId43"/>
    <p:sldId id="342"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E81"/>
    <a:srgbClr val="0C1A3D"/>
    <a:srgbClr val="0E122D"/>
    <a:srgbClr val="242F77"/>
    <a:srgbClr val="182050"/>
    <a:srgbClr val="080A1A"/>
    <a:srgbClr val="232F76"/>
    <a:srgbClr val="141B44"/>
    <a:srgbClr val="010102"/>
    <a:srgbClr val="051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9" autoAdjust="0"/>
    <p:restoredTop sz="73762" autoAdjust="0"/>
  </p:normalViewPr>
  <p:slideViewPr>
    <p:cSldViewPr snapToGrid="0">
      <p:cViewPr varScale="1">
        <p:scale>
          <a:sx n="77" d="100"/>
          <a:sy n="77" d="100"/>
        </p:scale>
        <p:origin x="69" y="1029"/>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97A4D-0DED-4800-8EE9-EDDA19942613}" type="datetimeFigureOut">
              <a:rPr lang="en-GB" smtClean="0"/>
              <a:t>04/11/2020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4C444-B493-4109-B826-E00053A2A758}" type="slidenum">
              <a:rPr lang="en-GB" smtClean="0"/>
              <a:t>‹#›</a:t>
            </a:fld>
            <a:endParaRPr lang="en-GB"/>
          </a:p>
        </p:txBody>
      </p:sp>
    </p:spTree>
    <p:extLst>
      <p:ext uri="{BB962C8B-B14F-4D97-AF65-F5344CB8AC3E}">
        <p14:creationId xmlns:p14="http://schemas.microsoft.com/office/powerpoint/2010/main" val="525728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hotojournal.jpl.nasa.gov/catalog/PIA14867"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pds-geosciences.wustl.edu/missions/messenger/index.htm" TargetMode="External"/><Relationship Id="rId5" Type="http://schemas.openxmlformats.org/officeDocument/2006/relationships/hyperlink" Target="https://photojournal.jpl.nasa.gov/catalog/PIA14233" TargetMode="External"/><Relationship Id="rId4" Type="http://schemas.openxmlformats.org/officeDocument/2006/relationships/hyperlink" Target="https://photojournal.jpl.nasa.gov/catalog/PIA14234"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pss.noaa.gov/viir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toptics.co.uk/highsky/airglow1.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Great </a:t>
            </a:r>
            <a:r>
              <a:rPr lang="en-GB" dirty="0" err="1"/>
              <a:t>Kurzgesagt</a:t>
            </a:r>
            <a:r>
              <a:rPr lang="en-GB" dirty="0"/>
              <a:t> video on the </a:t>
            </a:r>
            <a:r>
              <a:rPr lang="en-GB"/>
              <a:t>Solar System: https://www.youtube.com/watch?v=KsF_hdjWJjo</a:t>
            </a:r>
          </a:p>
        </p:txBody>
      </p:sp>
      <p:sp>
        <p:nvSpPr>
          <p:cNvPr id="4" name="Slide Number Placeholder 3"/>
          <p:cNvSpPr>
            <a:spLocks noGrp="1"/>
          </p:cNvSpPr>
          <p:nvPr>
            <p:ph type="sldNum" sz="quarter" idx="5"/>
          </p:nvPr>
        </p:nvSpPr>
        <p:spPr/>
        <p:txBody>
          <a:bodyPr/>
          <a:lstStyle/>
          <a:p>
            <a:fld id="{5F04C444-B493-4109-B826-E00053A2A758}" type="slidenum">
              <a:rPr lang="en-GB" smtClean="0"/>
              <a:t>1</a:t>
            </a:fld>
            <a:endParaRPr lang="en-GB"/>
          </a:p>
        </p:txBody>
      </p:sp>
    </p:spTree>
    <p:extLst>
      <p:ext uri="{BB962C8B-B14F-4D97-AF65-F5344CB8AC3E}">
        <p14:creationId xmlns:p14="http://schemas.microsoft.com/office/powerpoint/2010/main" val="37316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Original Caption Released with Image: </a:t>
            </a:r>
            <a:r>
              <a:rPr lang="en-GB" dirty="0"/>
              <a:t>The view shown here is similar to </a:t>
            </a:r>
            <a:r>
              <a:rPr lang="en-GB" dirty="0">
                <a:hlinkClick r:id="rId3"/>
              </a:rPr>
              <a:t>an earlier one, posted in October 2011</a:t>
            </a:r>
            <a:r>
              <a:rPr lang="en-GB" dirty="0"/>
              <a:t>, but now the coverage is more complete. The globe on the left was created from the MDIS </a:t>
            </a:r>
            <a:r>
              <a:rPr lang="en-GB" dirty="0">
                <a:hlinkClick r:id="rId4"/>
              </a:rPr>
              <a:t>monochrome surface morphology base map campaign</a:t>
            </a:r>
            <a:r>
              <a:rPr lang="en-GB" dirty="0"/>
              <a:t>. The globe on the right was produced from the MDIS </a:t>
            </a:r>
            <a:r>
              <a:rPr lang="en-GB" dirty="0" err="1">
                <a:hlinkClick r:id="rId5"/>
              </a:rPr>
              <a:t>color</a:t>
            </a:r>
            <a:r>
              <a:rPr lang="en-GB" dirty="0">
                <a:hlinkClick r:id="rId5"/>
              </a:rPr>
              <a:t> base map campaign</a:t>
            </a:r>
            <a:r>
              <a:rPr lang="en-GB" dirty="0"/>
              <a:t>. Each map is composed of thousands of images, and the </a:t>
            </a:r>
            <a:r>
              <a:rPr lang="en-GB" dirty="0" err="1"/>
              <a:t>color</a:t>
            </a:r>
            <a:r>
              <a:rPr lang="en-GB" dirty="0"/>
              <a:t> view was created by using 3 of the 8 </a:t>
            </a:r>
            <a:r>
              <a:rPr lang="en-GB" dirty="0" err="1"/>
              <a:t>color</a:t>
            </a:r>
            <a:r>
              <a:rPr lang="en-GB" dirty="0"/>
              <a:t> filters acquired. (1000, 750, and 430 nm wavelengths are displayed in red, green, and blue, respectively.) On March 8, 2013, these global maps will be publicly released at full resolution by </a:t>
            </a:r>
            <a:r>
              <a:rPr lang="en-GB" dirty="0">
                <a:hlinkClick r:id="rId6"/>
              </a:rPr>
              <a:t>NASA's Planetary Data System</a:t>
            </a:r>
            <a:r>
              <a:rPr lang="en-GB" dirty="0"/>
              <a:t>.</a:t>
            </a:r>
          </a:p>
          <a:p>
            <a:r>
              <a:rPr lang="en-GB" b="1" dirty="0"/>
              <a:t>Instrument:</a:t>
            </a:r>
            <a:r>
              <a:rPr lang="en-GB" dirty="0"/>
              <a:t> Mercury Dual Imaging System (MDIS)</a:t>
            </a:r>
            <a:br>
              <a:rPr lang="en-GB" dirty="0"/>
            </a:br>
            <a:r>
              <a:rPr lang="en-GB" b="1" dirty="0" err="1"/>
              <a:t>Center</a:t>
            </a:r>
            <a:r>
              <a:rPr lang="en-GB" b="1" dirty="0"/>
              <a:t> Latitude:</a:t>
            </a:r>
            <a:r>
              <a:rPr lang="en-GB" dirty="0"/>
              <a:t> 0°</a:t>
            </a:r>
            <a:br>
              <a:rPr lang="en-GB" dirty="0"/>
            </a:br>
            <a:r>
              <a:rPr lang="en-GB" b="1" dirty="0" err="1"/>
              <a:t>Center</a:t>
            </a:r>
            <a:r>
              <a:rPr lang="en-GB" b="1" dirty="0"/>
              <a:t> Longitude:</a:t>
            </a:r>
            <a:r>
              <a:rPr lang="en-GB" dirty="0"/>
              <a:t> 75° E</a:t>
            </a:r>
            <a:br>
              <a:rPr lang="en-GB" dirty="0"/>
            </a:br>
            <a:r>
              <a:rPr lang="en-GB" b="1" dirty="0"/>
              <a:t>Scale:</a:t>
            </a:r>
            <a:r>
              <a:rPr lang="en-GB" dirty="0"/>
              <a:t> Mercury's diameter is 4880 </a:t>
            </a:r>
            <a:r>
              <a:rPr lang="en-GB" dirty="0" err="1"/>
              <a:t>kilometers</a:t>
            </a:r>
            <a:r>
              <a:rPr lang="en-GB" dirty="0"/>
              <a:t> (3030 miles).</a:t>
            </a:r>
            <a:br>
              <a:rPr lang="en-GB" dirty="0"/>
            </a:br>
            <a:r>
              <a:rPr lang="en-GB" b="1" dirty="0"/>
              <a:t>Map Projection:</a:t>
            </a:r>
            <a:r>
              <a:rPr lang="en-GB" dirty="0"/>
              <a:t> orthographic</a:t>
            </a:r>
          </a:p>
          <a:p>
            <a:endParaRPr lang="en-GB" dirty="0"/>
          </a:p>
          <a:p>
            <a:r>
              <a:rPr lang="en-GB" dirty="0"/>
              <a:t>PIA16858</a:t>
            </a:r>
          </a:p>
        </p:txBody>
      </p:sp>
      <p:sp>
        <p:nvSpPr>
          <p:cNvPr id="4" name="Slide Number Placeholder 3"/>
          <p:cNvSpPr>
            <a:spLocks noGrp="1"/>
          </p:cNvSpPr>
          <p:nvPr>
            <p:ph type="sldNum" sz="quarter" idx="10"/>
          </p:nvPr>
        </p:nvSpPr>
        <p:spPr/>
        <p:txBody>
          <a:bodyPr/>
          <a:lstStyle/>
          <a:p>
            <a:fld id="{FBC9914A-0654-40CA-BE8A-237F85B0AE21}" type="slidenum">
              <a:rPr lang="en-GB" smtClean="0"/>
              <a:t>12</a:t>
            </a:fld>
            <a:endParaRPr lang="en-GB"/>
          </a:p>
        </p:txBody>
      </p:sp>
    </p:spTree>
    <p:extLst>
      <p:ext uri="{BB962C8B-B14F-4D97-AF65-F5344CB8AC3E}">
        <p14:creationId xmlns:p14="http://schemas.microsoft.com/office/powerpoint/2010/main" val="325772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PIA23791: Venus from Mariner 10</a:t>
            </a:r>
          </a:p>
          <a:p>
            <a:r>
              <a:rPr lang="en-GB" b="1" dirty="0"/>
              <a:t>Right is enhanced colour</a:t>
            </a:r>
          </a:p>
          <a:p>
            <a:r>
              <a:rPr lang="en-GB" b="1" dirty="0"/>
              <a:t>Images taken on 7 and 8</a:t>
            </a:r>
            <a:r>
              <a:rPr lang="en-GB" b="1" baseline="30000" dirty="0"/>
              <a:t>th</a:t>
            </a:r>
            <a:r>
              <a:rPr lang="en-GB" b="1" dirty="0"/>
              <a:t> of Feb 1974.</a:t>
            </a:r>
            <a:endParaRPr lang="en-GB" dirty="0"/>
          </a:p>
        </p:txBody>
      </p:sp>
      <p:sp>
        <p:nvSpPr>
          <p:cNvPr id="4" name="Slide Number Placeholder 3"/>
          <p:cNvSpPr>
            <a:spLocks noGrp="1"/>
          </p:cNvSpPr>
          <p:nvPr>
            <p:ph type="sldNum" sz="quarter" idx="10"/>
          </p:nvPr>
        </p:nvSpPr>
        <p:spPr/>
        <p:txBody>
          <a:bodyPr/>
          <a:lstStyle/>
          <a:p>
            <a:fld id="{FBC9914A-0654-40CA-BE8A-237F85B0AE21}" type="slidenum">
              <a:rPr lang="en-GB" smtClean="0"/>
              <a:t>13</a:t>
            </a:fld>
            <a:endParaRPr lang="en-GB"/>
          </a:p>
        </p:txBody>
      </p:sp>
    </p:spTree>
    <p:extLst>
      <p:ext uri="{BB962C8B-B14F-4D97-AF65-F5344CB8AC3E}">
        <p14:creationId xmlns:p14="http://schemas.microsoft.com/office/powerpoint/2010/main" val="3925845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PIA00104: Venus - Computer Simulated Global View </a:t>
            </a:r>
            <a:r>
              <a:rPr lang="en-GB" b="1" dirty="0" err="1"/>
              <a:t>Centered</a:t>
            </a:r>
            <a:r>
              <a:rPr lang="en-GB" b="1" dirty="0"/>
              <a:t> at 180 Degrees East Longitude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Original Caption Released with Image: </a:t>
            </a:r>
            <a:r>
              <a:rPr lang="en-GB" dirty="0"/>
              <a:t>This global view of the surface of Venus is </a:t>
            </a:r>
            <a:r>
              <a:rPr lang="en-GB" dirty="0" err="1"/>
              <a:t>centered</a:t>
            </a:r>
            <a:r>
              <a:rPr lang="en-GB" dirty="0"/>
              <a:t> at 180 degrees east longitude. Magellan synthetic aperture radar mosaics from the first cycle of Magellan mapping are mapped onto a computer-simulated globe to create this image. Data gaps are filled with Pioneer Venus Orbiter data, or a constant mid-range value. Simulated </a:t>
            </a:r>
            <a:r>
              <a:rPr lang="en-GB" dirty="0" err="1"/>
              <a:t>color</a:t>
            </a:r>
            <a:r>
              <a:rPr lang="en-GB" dirty="0"/>
              <a:t> is used to enhance small-scale structure. The simulated hues are based on </a:t>
            </a:r>
            <a:r>
              <a:rPr lang="en-GB" dirty="0" err="1"/>
              <a:t>color</a:t>
            </a:r>
            <a:r>
              <a:rPr lang="en-GB" dirty="0"/>
              <a:t> images recorded by the Soviet Venera 13 and 14 spacecraft. The image was produced by the Solar System Visualization project and the Magellan science team at the JPL </a:t>
            </a:r>
            <a:r>
              <a:rPr lang="en-GB" dirty="0" err="1"/>
              <a:t>Multimission</a:t>
            </a:r>
            <a:r>
              <a:rPr lang="en-GB" dirty="0"/>
              <a:t> Image Processing Laboratory and is a single frame from a video released at the October 29, 1991, JPL news conference. </a:t>
            </a:r>
          </a:p>
          <a:p>
            <a:endParaRPr lang="en-GB" dirty="0"/>
          </a:p>
        </p:txBody>
      </p:sp>
      <p:sp>
        <p:nvSpPr>
          <p:cNvPr id="4" name="Slide Number Placeholder 3"/>
          <p:cNvSpPr>
            <a:spLocks noGrp="1"/>
          </p:cNvSpPr>
          <p:nvPr>
            <p:ph type="sldNum" sz="quarter" idx="10"/>
          </p:nvPr>
        </p:nvSpPr>
        <p:spPr/>
        <p:txBody>
          <a:bodyPr/>
          <a:lstStyle/>
          <a:p>
            <a:fld id="{FBC9914A-0654-40CA-BE8A-237F85B0AE21}" type="slidenum">
              <a:rPr lang="en-GB" smtClean="0"/>
              <a:t>14</a:t>
            </a:fld>
            <a:endParaRPr lang="en-GB"/>
          </a:p>
        </p:txBody>
      </p:sp>
    </p:spTree>
    <p:extLst>
      <p:ext uri="{BB962C8B-B14F-4D97-AF65-F5344CB8AC3E}">
        <p14:creationId xmlns:p14="http://schemas.microsoft.com/office/powerpoint/2010/main" val="1930407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https://www.nasa.gov/image-feature/brilliance-at-night-the-americas-in-darkness</a:t>
            </a:r>
          </a:p>
          <a:p>
            <a:endParaRPr lang="en-GB" dirty="0"/>
          </a:p>
          <a:p>
            <a:r>
              <a:rPr lang="en-GB" dirty="0"/>
              <a:t>This image's striking </a:t>
            </a:r>
            <a:r>
              <a:rPr lang="en-GB" dirty="0" err="1"/>
              <a:t>nighttime</a:t>
            </a:r>
            <a:r>
              <a:rPr lang="en-GB" dirty="0"/>
              <a:t> view was made possible by Suomi’s “day-night band” of the </a:t>
            </a:r>
            <a:r>
              <a:rPr lang="en-GB" dirty="0">
                <a:hlinkClick r:id="rId3"/>
              </a:rPr>
              <a:t>Visible Infrared Imaging Radiometer Suite</a:t>
            </a:r>
            <a:r>
              <a:rPr lang="en-GB" dirty="0"/>
              <a:t>. VIIRS detects light in a range of wavelengths from green to near-infrared and uses filtering techniques to observe dim signals such as city lights, gas flares, auroras, wildfires and reflected moonlight. In this case, auroras, fires and other stray light have been removed to emphasize the city lights.</a:t>
            </a:r>
          </a:p>
        </p:txBody>
      </p:sp>
      <p:sp>
        <p:nvSpPr>
          <p:cNvPr id="4" name="Slide Number Placeholder 3"/>
          <p:cNvSpPr>
            <a:spLocks noGrp="1"/>
          </p:cNvSpPr>
          <p:nvPr>
            <p:ph type="sldNum" sz="quarter" idx="10"/>
          </p:nvPr>
        </p:nvSpPr>
        <p:spPr/>
        <p:txBody>
          <a:bodyPr/>
          <a:lstStyle/>
          <a:p>
            <a:fld id="{FBC9914A-0654-40CA-BE8A-237F85B0AE21}" type="slidenum">
              <a:rPr lang="en-GB" smtClean="0"/>
              <a:t>15</a:t>
            </a:fld>
            <a:endParaRPr lang="en-GB"/>
          </a:p>
        </p:txBody>
      </p:sp>
    </p:spTree>
    <p:extLst>
      <p:ext uri="{BB962C8B-B14F-4D97-AF65-F5344CB8AC3E}">
        <p14:creationId xmlns:p14="http://schemas.microsoft.com/office/powerpoint/2010/main" val="1807304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https://www.nasa.gov/image-feature/hurricane-florence-as-it-was-making-landfall</a:t>
            </a:r>
          </a:p>
          <a:p>
            <a:endParaRPr lang="en-GB" dirty="0"/>
          </a:p>
          <a:p>
            <a:r>
              <a:rPr lang="en-GB" dirty="0"/>
              <a:t>iss056e162819 (Sept. 14, 2018) --- Hurricane Florence is pictured from the International Space Station as a category 1 storm as it was making landfall near Wrightsville Beach, North Carolina.</a:t>
            </a:r>
          </a:p>
        </p:txBody>
      </p:sp>
      <p:sp>
        <p:nvSpPr>
          <p:cNvPr id="4" name="Slide Number Placeholder 3"/>
          <p:cNvSpPr>
            <a:spLocks noGrp="1"/>
          </p:cNvSpPr>
          <p:nvPr>
            <p:ph type="sldNum" sz="quarter" idx="10"/>
          </p:nvPr>
        </p:nvSpPr>
        <p:spPr/>
        <p:txBody>
          <a:bodyPr/>
          <a:lstStyle/>
          <a:p>
            <a:fld id="{FBC9914A-0654-40CA-BE8A-237F85B0AE21}" type="slidenum">
              <a:rPr lang="en-GB" smtClean="0"/>
              <a:t>16</a:t>
            </a:fld>
            <a:endParaRPr lang="en-GB"/>
          </a:p>
        </p:txBody>
      </p:sp>
    </p:spTree>
    <p:extLst>
      <p:ext uri="{BB962C8B-B14F-4D97-AF65-F5344CB8AC3E}">
        <p14:creationId xmlns:p14="http://schemas.microsoft.com/office/powerpoint/2010/main" val="785257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https://www.nasa.gov/image-feature/earth-enveloped-in-airglow</a:t>
            </a:r>
          </a:p>
          <a:p>
            <a:endParaRPr lang="en-GB" dirty="0"/>
          </a:p>
          <a:p>
            <a:r>
              <a:rPr lang="en-GB" dirty="0"/>
              <a:t>On October 7, 2018, an astronaut aboard the International Space Station (ISS) shot this photograph while orbiting at an altitude of more than 250 miles over Australia. </a:t>
            </a:r>
          </a:p>
          <a:p>
            <a:r>
              <a:rPr lang="en-GB" dirty="0"/>
              <a:t>The orange hue enveloping Earth is known as </a:t>
            </a:r>
            <a:r>
              <a:rPr lang="en-GB" dirty="0">
                <a:hlinkClick r:id="rId3"/>
              </a:rPr>
              <a:t>airglow</a:t>
            </a:r>
            <a:r>
              <a:rPr lang="en-GB" dirty="0"/>
              <a:t>—diffuse bands of light that stretch 50 to 400 miles into our atmosphere. The phenomenon typically occurs when molecules (mostly nitrogen and oxygen) are energized by ultraviolet (UV) radiation from sunlight. To release that energy, atoms in the lower atmosphere bump into each other and lose energy in the collision. The result is </a:t>
            </a:r>
            <a:r>
              <a:rPr lang="en-GB" dirty="0" err="1"/>
              <a:t>colorful</a:t>
            </a:r>
            <a:r>
              <a:rPr lang="en-GB" dirty="0"/>
              <a:t> airglow.</a:t>
            </a:r>
          </a:p>
        </p:txBody>
      </p:sp>
      <p:sp>
        <p:nvSpPr>
          <p:cNvPr id="4" name="Slide Number Placeholder 3"/>
          <p:cNvSpPr>
            <a:spLocks noGrp="1"/>
          </p:cNvSpPr>
          <p:nvPr>
            <p:ph type="sldNum" sz="quarter" idx="10"/>
          </p:nvPr>
        </p:nvSpPr>
        <p:spPr/>
        <p:txBody>
          <a:bodyPr/>
          <a:lstStyle/>
          <a:p>
            <a:fld id="{FBC9914A-0654-40CA-BE8A-237F85B0AE21}" type="slidenum">
              <a:rPr lang="en-GB" smtClean="0"/>
              <a:t>17</a:t>
            </a:fld>
            <a:endParaRPr lang="en-GB"/>
          </a:p>
        </p:txBody>
      </p:sp>
    </p:spTree>
    <p:extLst>
      <p:ext uri="{BB962C8B-B14F-4D97-AF65-F5344CB8AC3E}">
        <p14:creationId xmlns:p14="http://schemas.microsoft.com/office/powerpoint/2010/main" val="3220128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https://photojournal.jpl.nasa.gov/catalog/PIA23360</a:t>
            </a:r>
          </a:p>
          <a:p>
            <a:br>
              <a:rPr lang="en-GB" dirty="0"/>
            </a:br>
            <a:r>
              <a:rPr lang="en-GB" b="1" dirty="0"/>
              <a:t>PIA23360: Flooding from Dorian Seen from Space</a:t>
            </a:r>
            <a:endParaRPr lang="en-GB" dirty="0"/>
          </a:p>
          <a:p>
            <a:endParaRPr lang="en-GB" dirty="0"/>
          </a:p>
          <a:p>
            <a:r>
              <a:rPr lang="en-GB" dirty="0"/>
              <a:t>Flood map depicting areas of the Bahamas that are likely flooded (shown by light blue pixels) as a result of Hurricane Dorian. The map was derived from synthetic aperture radar (SAR) data acquired on Sept. 2, 2019, by the European Union's Copernicus Sentinel-1 satellites operated by the European Space Agency (ESA). The map covers an area of 109 miles by 106 miles (176 </a:t>
            </a:r>
            <a:r>
              <a:rPr lang="en-GB" dirty="0" err="1"/>
              <a:t>kilometers</a:t>
            </a:r>
            <a:r>
              <a:rPr lang="en-GB" dirty="0"/>
              <a:t> by 170 </a:t>
            </a:r>
            <a:r>
              <a:rPr lang="en-GB" dirty="0" err="1"/>
              <a:t>kilometers</a:t>
            </a:r>
            <a:r>
              <a:rPr lang="en-GB" dirty="0"/>
              <a:t>) shown by the large red polygon. Each pixel measures about 32 yards (30 meters) across.</a:t>
            </a:r>
          </a:p>
        </p:txBody>
      </p:sp>
      <p:sp>
        <p:nvSpPr>
          <p:cNvPr id="4" name="Slide Number Placeholder 3"/>
          <p:cNvSpPr>
            <a:spLocks noGrp="1"/>
          </p:cNvSpPr>
          <p:nvPr>
            <p:ph type="sldNum" sz="quarter" idx="10"/>
          </p:nvPr>
        </p:nvSpPr>
        <p:spPr/>
        <p:txBody>
          <a:bodyPr/>
          <a:lstStyle/>
          <a:p>
            <a:fld id="{FBC9914A-0654-40CA-BE8A-237F85B0AE21}" type="slidenum">
              <a:rPr lang="en-GB" smtClean="0"/>
              <a:t>18</a:t>
            </a:fld>
            <a:endParaRPr lang="en-GB"/>
          </a:p>
        </p:txBody>
      </p:sp>
    </p:spTree>
    <p:extLst>
      <p:ext uri="{BB962C8B-B14F-4D97-AF65-F5344CB8AC3E}">
        <p14:creationId xmlns:p14="http://schemas.microsoft.com/office/powerpoint/2010/main" val="186728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https://www.spacetelescope.org/images/opo0124a/</a:t>
            </a:r>
          </a:p>
          <a:p>
            <a:endParaRPr lang="en-GB" dirty="0"/>
          </a:p>
          <a:p>
            <a:r>
              <a:rPr lang="en-GB" dirty="0"/>
              <a:t>Frosty white water ice clouds and swirling orange dust storms above a vivid rusty landscape reveal Mars as a dynamic planet in this sharpest view ever obtained by an Earth-based telescope. The Earth-orbiting Hubble telescope snapped this picture on June 26, when Mars was approximately 43 million miles (68 million km) from Earth - its closest approach to our planet since 1988. Hubble can see details as small as 10 miles (16 km) across. Especially striking is the large amount of seasonal dust storm activity seen in this image. One large storm system is churning high above the northern polar cap [top of image], and a smaller dust storm cloud can be seen nearby. Another large </a:t>
            </a:r>
            <a:r>
              <a:rPr lang="en-GB" dirty="0" err="1"/>
              <a:t>duststorm</a:t>
            </a:r>
            <a:r>
              <a:rPr lang="en-GB" dirty="0"/>
              <a:t> is spilling out of the giant Hellas impact basin in the Southern Hemisphere [lower right].</a:t>
            </a:r>
          </a:p>
        </p:txBody>
      </p:sp>
      <p:sp>
        <p:nvSpPr>
          <p:cNvPr id="4" name="Slide Number Placeholder 3"/>
          <p:cNvSpPr>
            <a:spLocks noGrp="1"/>
          </p:cNvSpPr>
          <p:nvPr>
            <p:ph type="sldNum" sz="quarter" idx="10"/>
          </p:nvPr>
        </p:nvSpPr>
        <p:spPr/>
        <p:txBody>
          <a:bodyPr/>
          <a:lstStyle/>
          <a:p>
            <a:fld id="{FBC9914A-0654-40CA-BE8A-237F85B0AE21}" type="slidenum">
              <a:rPr lang="en-GB" smtClean="0"/>
              <a:t>19</a:t>
            </a:fld>
            <a:endParaRPr lang="en-GB"/>
          </a:p>
        </p:txBody>
      </p:sp>
    </p:spTree>
    <p:extLst>
      <p:ext uri="{BB962C8B-B14F-4D97-AF65-F5344CB8AC3E}">
        <p14:creationId xmlns:p14="http://schemas.microsoft.com/office/powerpoint/2010/main" val="2644415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Curiosity Self-Portrait at '</a:t>
            </a:r>
            <a:r>
              <a:rPr lang="en-GB" b="1" dirty="0" err="1"/>
              <a:t>Okoruso</a:t>
            </a:r>
            <a:r>
              <a:rPr lang="en-GB" b="1" dirty="0"/>
              <a:t>' Drill Hole</a:t>
            </a:r>
          </a:p>
          <a:p>
            <a:endParaRPr lang="en-GB" b="1" dirty="0"/>
          </a:p>
          <a:p>
            <a:r>
              <a:rPr lang="en-GB" b="1" dirty="0"/>
              <a:t>https://mars.nasa.gov/resources/7856/curiosity-self-portrait-at-okoruso-drill-hole/?site=msl</a:t>
            </a:r>
          </a:p>
        </p:txBody>
      </p:sp>
      <p:sp>
        <p:nvSpPr>
          <p:cNvPr id="4" name="Slide Number Placeholder 3"/>
          <p:cNvSpPr>
            <a:spLocks noGrp="1"/>
          </p:cNvSpPr>
          <p:nvPr>
            <p:ph type="sldNum" sz="quarter" idx="10"/>
          </p:nvPr>
        </p:nvSpPr>
        <p:spPr/>
        <p:txBody>
          <a:bodyPr/>
          <a:lstStyle/>
          <a:p>
            <a:fld id="{FBC9914A-0654-40CA-BE8A-237F85B0AE21}" type="slidenum">
              <a:rPr lang="en-GB" smtClean="0"/>
              <a:t>20</a:t>
            </a:fld>
            <a:endParaRPr lang="en-GB"/>
          </a:p>
        </p:txBody>
      </p:sp>
    </p:spTree>
    <p:extLst>
      <p:ext uri="{BB962C8B-B14F-4D97-AF65-F5344CB8AC3E}">
        <p14:creationId xmlns:p14="http://schemas.microsoft.com/office/powerpoint/2010/main" val="1852388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Curiosity Spots a Dust Devil in the Hills </a:t>
            </a:r>
          </a:p>
          <a:p>
            <a:endParaRPr lang="en-GB" b="1" dirty="0"/>
          </a:p>
          <a:p>
            <a:r>
              <a:rPr lang="en-GB" b="1" dirty="0"/>
              <a:t>https://mars.nasa.gov/resources/25235/curiosity-spots-a-dust-devil-in-the-hills/?site=msl</a:t>
            </a:r>
          </a:p>
        </p:txBody>
      </p:sp>
      <p:sp>
        <p:nvSpPr>
          <p:cNvPr id="4" name="Slide Number Placeholder 3"/>
          <p:cNvSpPr>
            <a:spLocks noGrp="1"/>
          </p:cNvSpPr>
          <p:nvPr>
            <p:ph type="sldNum" sz="quarter" idx="10"/>
          </p:nvPr>
        </p:nvSpPr>
        <p:spPr/>
        <p:txBody>
          <a:bodyPr/>
          <a:lstStyle/>
          <a:p>
            <a:fld id="{FBC9914A-0654-40CA-BE8A-237F85B0AE21}" type="slidenum">
              <a:rPr lang="en-GB" smtClean="0"/>
              <a:t>21</a:t>
            </a:fld>
            <a:endParaRPr lang="en-GB"/>
          </a:p>
        </p:txBody>
      </p:sp>
    </p:spTree>
    <p:extLst>
      <p:ext uri="{BB962C8B-B14F-4D97-AF65-F5344CB8AC3E}">
        <p14:creationId xmlns:p14="http://schemas.microsoft.com/office/powerpoint/2010/main" val="133574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Diagram of the SS by </a:t>
            </a:r>
            <a:r>
              <a:rPr lang="en-GB" dirty="0" err="1"/>
              <a:t>EarthHow</a:t>
            </a:r>
            <a:r>
              <a:rPr lang="en-GB" dirty="0"/>
              <a:t>: https://earthhow.com/solar-system-facts/</a:t>
            </a:r>
          </a:p>
          <a:p>
            <a:endParaRPr lang="en-GB" dirty="0"/>
          </a:p>
          <a:p>
            <a:r>
              <a:rPr lang="en-GB" dirty="0"/>
              <a:t>Oort cloud not shown!</a:t>
            </a:r>
          </a:p>
          <a:p>
            <a:endParaRPr lang="en-GB" dirty="0"/>
          </a:p>
          <a:p>
            <a:r>
              <a:rPr lang="en-GB" dirty="0"/>
              <a:t>Formed 4.571 billion years ago</a:t>
            </a:r>
          </a:p>
          <a:p>
            <a:r>
              <a:rPr lang="en-GB" dirty="0"/>
              <a:t>Earth ~ 4.543 billion years</a:t>
            </a:r>
          </a:p>
          <a:p>
            <a:endParaRPr lang="en-GB" dirty="0"/>
          </a:p>
        </p:txBody>
      </p:sp>
      <p:sp>
        <p:nvSpPr>
          <p:cNvPr id="4" name="Slide Number Placeholder 3"/>
          <p:cNvSpPr>
            <a:spLocks noGrp="1"/>
          </p:cNvSpPr>
          <p:nvPr>
            <p:ph type="sldNum" sz="quarter" idx="5"/>
          </p:nvPr>
        </p:nvSpPr>
        <p:spPr/>
        <p:txBody>
          <a:bodyPr/>
          <a:lstStyle/>
          <a:p>
            <a:fld id="{5F04C444-B493-4109-B826-E00053A2A758}" type="slidenum">
              <a:rPr lang="en-GB" smtClean="0"/>
              <a:t>4</a:t>
            </a:fld>
            <a:endParaRPr lang="en-GB"/>
          </a:p>
        </p:txBody>
      </p:sp>
    </p:spTree>
    <p:extLst>
      <p:ext uri="{BB962C8B-B14F-4D97-AF65-F5344CB8AC3E}">
        <p14:creationId xmlns:p14="http://schemas.microsoft.com/office/powerpoint/2010/main" val="1136531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https://mars.nasa.gov/resources/7818/seasonal-cycles-in-curiositys-first-two-martian-years/?site=msl</a:t>
            </a:r>
          </a:p>
        </p:txBody>
      </p:sp>
      <p:sp>
        <p:nvSpPr>
          <p:cNvPr id="4" name="Slide Number Placeholder 3"/>
          <p:cNvSpPr>
            <a:spLocks noGrp="1"/>
          </p:cNvSpPr>
          <p:nvPr>
            <p:ph type="sldNum" sz="quarter" idx="10"/>
          </p:nvPr>
        </p:nvSpPr>
        <p:spPr/>
        <p:txBody>
          <a:bodyPr/>
          <a:lstStyle/>
          <a:p>
            <a:fld id="{FBC9914A-0654-40CA-BE8A-237F85B0AE21}" type="slidenum">
              <a:rPr lang="en-GB" smtClean="0"/>
              <a:t>22</a:t>
            </a:fld>
            <a:endParaRPr lang="en-GB"/>
          </a:p>
        </p:txBody>
      </p:sp>
    </p:spTree>
    <p:extLst>
      <p:ext uri="{BB962C8B-B14F-4D97-AF65-F5344CB8AC3E}">
        <p14:creationId xmlns:p14="http://schemas.microsoft.com/office/powerpoint/2010/main" val="15651567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Martian Features Formed When Material Moves Downslope</a:t>
            </a:r>
          </a:p>
          <a:p>
            <a:r>
              <a:rPr lang="en-GB" dirty="0">
                <a:effectLst/>
              </a:rPr>
              <a:t>As on the Earth, many processes can move material down a Martian slope. This graphic compares seven different types of features observed on Mars that appear to result from material flowing or sliding or rolling down slopes.</a:t>
            </a:r>
          </a:p>
          <a:p>
            <a:r>
              <a:rPr lang="en-GB" dirty="0">
                <a:effectLst/>
              </a:rPr>
              <a:t>Processes that explain one type of downslope feature may be irrelevant to another type. Some processes depend on the presence of a fluid, some are driven by seasonal changes in the environment, and others occur randomly when gravity is able to pull down unstable slope material. </a:t>
            </a:r>
          </a:p>
          <a:p>
            <a:r>
              <a:rPr lang="en-GB" dirty="0">
                <a:effectLst/>
              </a:rPr>
              <a:t>These different processes can generate a wide range of feature shapes, though sometimes different processes can yield similar-looking results. Thus, to figure out how a feature may have formed, more must be considered than its shape. For example, researchers examining images from Mars orbiters have found differences in</a:t>
            </a:r>
            <a:br>
              <a:rPr lang="en-GB" dirty="0">
                <a:effectLst/>
              </a:rPr>
            </a:br>
            <a:r>
              <a:rPr lang="en-GB" dirty="0">
                <a:effectLst/>
              </a:rPr>
              <a:t>   1. the season when the features are formed or are active (e.g., the features called "recurring slope </a:t>
            </a:r>
            <a:r>
              <a:rPr lang="en-GB" dirty="0" err="1">
                <a:effectLst/>
              </a:rPr>
              <a:t>lineae</a:t>
            </a:r>
            <a:r>
              <a:rPr lang="en-GB" dirty="0">
                <a:effectLst/>
              </a:rPr>
              <a:t>" or RSLs appear</a:t>
            </a:r>
            <a:br>
              <a:rPr lang="en-GB" dirty="0">
                <a:effectLst/>
              </a:rPr>
            </a:br>
            <a:r>
              <a:rPr lang="en-GB" dirty="0">
                <a:effectLst/>
              </a:rPr>
              <a:t>       during late spring and summer, but linear gullies are active only during early spring);</a:t>
            </a:r>
            <a:br>
              <a:rPr lang="en-GB" dirty="0">
                <a:effectLst/>
              </a:rPr>
            </a:br>
            <a:r>
              <a:rPr lang="en-GB" dirty="0">
                <a:effectLst/>
              </a:rPr>
              <a:t>   2. the features' sizes (e.g., slope streaks can extend for miles or </a:t>
            </a:r>
            <a:r>
              <a:rPr lang="en-GB" dirty="0" err="1">
                <a:effectLst/>
              </a:rPr>
              <a:t>kilometers</a:t>
            </a:r>
            <a:r>
              <a:rPr lang="en-GB" dirty="0">
                <a:effectLst/>
              </a:rPr>
              <a:t>, but dark frost streaks on dunes extend only up to</a:t>
            </a:r>
            <a:br>
              <a:rPr lang="en-GB" dirty="0">
                <a:effectLst/>
              </a:rPr>
            </a:br>
            <a:r>
              <a:rPr lang="en-GB" dirty="0">
                <a:effectLst/>
              </a:rPr>
              <a:t>       100 yards, or meters); and</a:t>
            </a:r>
            <a:br>
              <a:rPr lang="en-GB" dirty="0">
                <a:effectLst/>
              </a:rPr>
            </a:br>
            <a:r>
              <a:rPr lang="en-GB" dirty="0">
                <a:effectLst/>
              </a:rPr>
              <a:t>   3. the types of terrain on which a feature is found (e.g., gullies with an alcove-channel-apron shape are found both on rocky</a:t>
            </a:r>
            <a:br>
              <a:rPr lang="en-GB" dirty="0">
                <a:effectLst/>
              </a:rPr>
            </a:br>
            <a:r>
              <a:rPr lang="en-GB" dirty="0">
                <a:effectLst/>
              </a:rPr>
              <a:t>       slopes and on sandy slopes, but linear gullies are only found on sandy slopes; dark frost streaks are formed on frozen dune</a:t>
            </a:r>
            <a:br>
              <a:rPr lang="en-GB" dirty="0">
                <a:effectLst/>
              </a:rPr>
            </a:br>
            <a:r>
              <a:rPr lang="en-GB" dirty="0">
                <a:effectLst/>
              </a:rPr>
              <a:t>       slopes, but RSLs are formed on dark, warm slopes).</a:t>
            </a:r>
          </a:p>
          <a:p>
            <a:endParaRPr lang="en-GB" dirty="0">
              <a:effectLst/>
            </a:endParaRPr>
          </a:p>
          <a:p>
            <a:r>
              <a:rPr lang="en-GB" dirty="0">
                <a:effectLst/>
              </a:rPr>
              <a:t>https://photojournal.jpl.nasa.gov/beta/catalog/PIA17079</a:t>
            </a:r>
          </a:p>
        </p:txBody>
      </p:sp>
      <p:sp>
        <p:nvSpPr>
          <p:cNvPr id="4" name="Slide Number Placeholder 3"/>
          <p:cNvSpPr>
            <a:spLocks noGrp="1"/>
          </p:cNvSpPr>
          <p:nvPr>
            <p:ph type="sldNum" sz="quarter" idx="10"/>
          </p:nvPr>
        </p:nvSpPr>
        <p:spPr/>
        <p:txBody>
          <a:bodyPr/>
          <a:lstStyle/>
          <a:p>
            <a:fld id="{FBC9914A-0654-40CA-BE8A-237F85B0AE21}" type="slidenum">
              <a:rPr lang="en-GB" smtClean="0"/>
              <a:t>23</a:t>
            </a:fld>
            <a:endParaRPr lang="en-GB"/>
          </a:p>
        </p:txBody>
      </p:sp>
    </p:spTree>
    <p:extLst>
      <p:ext uri="{BB962C8B-B14F-4D97-AF65-F5344CB8AC3E}">
        <p14:creationId xmlns:p14="http://schemas.microsoft.com/office/powerpoint/2010/main" val="305930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is a mosaic of Olympus Mons. The mosaic was created with the medium-resolution black and white MDIM combined with a low resolution </a:t>
            </a:r>
            <a:r>
              <a:rPr lang="en-GB" dirty="0" err="1"/>
              <a:t>color</a:t>
            </a:r>
            <a:r>
              <a:rPr lang="en-GB" dirty="0"/>
              <a:t> image mosaic acquired on the 735 orbit of Viking 1 on June 22, 1978. The central edifice of Olympus Mons has a summit caldera 24 km above the surrounding plains. Surrounding the volcano is an outward-facing scarp 550 km in diameter and several kilometres high. Beyond the scarp is a moat filled with lava, most likely derived from Olympus Mons. Farther out is an aureole of characteristically grooved terrain, just visible at the top of the frame. Image Processing by Jody Swann/Tammy Becker/Alfred McEwen, using the PICS (Planetary Image Cartography System) image processing system developed at the U.S. Geological Survey in Flagstaff, Arizona.</a:t>
            </a:r>
            <a:endParaRPr lang="en-GB" dirty="0">
              <a:effectLst/>
            </a:endParaRPr>
          </a:p>
        </p:txBody>
      </p:sp>
      <p:sp>
        <p:nvSpPr>
          <p:cNvPr id="4" name="Slide Number Placeholder 3"/>
          <p:cNvSpPr>
            <a:spLocks noGrp="1"/>
          </p:cNvSpPr>
          <p:nvPr>
            <p:ph type="sldNum" sz="quarter" idx="10"/>
          </p:nvPr>
        </p:nvSpPr>
        <p:spPr/>
        <p:txBody>
          <a:bodyPr/>
          <a:lstStyle/>
          <a:p>
            <a:fld id="{FBC9914A-0654-40CA-BE8A-237F85B0AE21}" type="slidenum">
              <a:rPr lang="en-GB" smtClean="0"/>
              <a:t>24</a:t>
            </a:fld>
            <a:endParaRPr lang="en-GB"/>
          </a:p>
        </p:txBody>
      </p:sp>
    </p:spTree>
    <p:extLst>
      <p:ext uri="{BB962C8B-B14F-4D97-AF65-F5344CB8AC3E}">
        <p14:creationId xmlns:p14="http://schemas.microsoft.com/office/powerpoint/2010/main" val="253011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Author Unknown</a:t>
            </a:r>
          </a:p>
        </p:txBody>
      </p:sp>
      <p:sp>
        <p:nvSpPr>
          <p:cNvPr id="4" name="Slide Number Placeholder 3"/>
          <p:cNvSpPr>
            <a:spLocks noGrp="1"/>
          </p:cNvSpPr>
          <p:nvPr>
            <p:ph type="sldNum" sz="quarter" idx="5"/>
          </p:nvPr>
        </p:nvSpPr>
        <p:spPr/>
        <p:txBody>
          <a:bodyPr/>
          <a:lstStyle/>
          <a:p>
            <a:fld id="{5F04C444-B493-4109-B826-E00053A2A758}" type="slidenum">
              <a:rPr lang="en-GB" smtClean="0"/>
              <a:t>27</a:t>
            </a:fld>
            <a:endParaRPr lang="en-GB"/>
          </a:p>
        </p:txBody>
      </p:sp>
    </p:spTree>
    <p:extLst>
      <p:ext uri="{BB962C8B-B14F-4D97-AF65-F5344CB8AC3E}">
        <p14:creationId xmlns:p14="http://schemas.microsoft.com/office/powerpoint/2010/main" val="1859988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Cassini Comp. with Europa shadow</a:t>
            </a:r>
            <a:br>
              <a:rPr lang="en-GB" dirty="0"/>
            </a:br>
            <a:r>
              <a:rPr lang="en-GB" dirty="0"/>
              <a:t>Molecular hydrogen 80-90% helium</a:t>
            </a:r>
            <a:br>
              <a:rPr lang="en-GB" dirty="0"/>
            </a:br>
            <a:r>
              <a:rPr lang="en-GB" dirty="0"/>
              <a:t>All four have rings RADIO JOVE you can hear the radio emission from Jupiter</a:t>
            </a:r>
            <a:br>
              <a:rPr lang="en-GB" dirty="0"/>
            </a:br>
            <a:r>
              <a:rPr lang="en-GB" dirty="0"/>
              <a:t>Any solid surface at high pressures deep within / red sulphur or phosphorus belts are convection cycles-Coriolis</a:t>
            </a:r>
            <a:br>
              <a:rPr lang="en-GB" dirty="0"/>
            </a:br>
            <a:r>
              <a:rPr lang="en-GB" dirty="0"/>
              <a:t>Metallic hydrogen 400 GPa behaves like a crystal lattice</a:t>
            </a:r>
          </a:p>
        </p:txBody>
      </p:sp>
      <p:sp>
        <p:nvSpPr>
          <p:cNvPr id="4" name="Slide Number Placeholder 3"/>
          <p:cNvSpPr>
            <a:spLocks noGrp="1"/>
          </p:cNvSpPr>
          <p:nvPr>
            <p:ph type="sldNum" sz="quarter" idx="10"/>
          </p:nvPr>
        </p:nvSpPr>
        <p:spPr/>
        <p:txBody>
          <a:bodyPr/>
          <a:lstStyle/>
          <a:p>
            <a:fld id="{FBC9914A-0654-40CA-BE8A-237F85B0AE21}" type="slidenum">
              <a:rPr lang="en-GB" smtClean="0"/>
              <a:t>28</a:t>
            </a:fld>
            <a:endParaRPr lang="en-GB"/>
          </a:p>
        </p:txBody>
      </p:sp>
    </p:spTree>
    <p:extLst>
      <p:ext uri="{BB962C8B-B14F-4D97-AF65-F5344CB8AC3E}">
        <p14:creationId xmlns:p14="http://schemas.microsoft.com/office/powerpoint/2010/main" val="3546292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year </a:t>
            </a:r>
            <a:r>
              <a:rPr lang="en-GB" dirty="0" err="1"/>
              <a:t>timelapse</a:t>
            </a:r>
            <a:r>
              <a:rPr lang="en-GB" dirty="0"/>
              <a:t> of 60 </a:t>
            </a:r>
            <a:r>
              <a:rPr lang="en-GB" dirty="0" err="1"/>
              <a:t>deg</a:t>
            </a:r>
            <a:r>
              <a:rPr lang="en-GB" dirty="0"/>
              <a:t> north to south. Shadows and satellites of Jupiter visible.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798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Juno Orbiter image of South pole’s cyclones up to 1000 KM in diameter (~top Scotland John </a:t>
            </a:r>
            <a:r>
              <a:rPr lang="en-GB" dirty="0" err="1"/>
              <a:t>O’groats</a:t>
            </a:r>
            <a:r>
              <a:rPr lang="en-GB" dirty="0"/>
              <a:t> to Brighton)</a:t>
            </a:r>
            <a:br>
              <a:rPr lang="en-GB" dirty="0"/>
            </a:br>
            <a:r>
              <a:rPr lang="en-GB" dirty="0"/>
              <a:t>Enhanced Colour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391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Io Galileo</a:t>
            </a:r>
            <a:br>
              <a:rPr lang="en-GB" dirty="0"/>
            </a:br>
            <a:r>
              <a:rPr lang="en-GB" dirty="0"/>
              <a:t>Europa</a:t>
            </a:r>
            <a:br>
              <a:rPr lang="en-GB" dirty="0"/>
            </a:br>
            <a:r>
              <a:rPr lang="en-GB" dirty="0"/>
              <a:t>Ganymede – Bigger than any dwarf planet</a:t>
            </a:r>
            <a:br>
              <a:rPr lang="en-GB" dirty="0"/>
            </a:br>
            <a:r>
              <a:rPr lang="en-GB" dirty="0" err="1"/>
              <a:t>Callisto</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747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79 total 11 with DECAM (Dark Energy Camera from the DES survey) https://carnegiescience.edu/news/dozen-new-moons-jupiter-discovered-including-one-%E2%80%9Coddball%E2%80%9D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9515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Cassini Comp. with Europa shadow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17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Actual positions! – we did this practical last lesson</a:t>
            </a:r>
          </a:p>
        </p:txBody>
      </p:sp>
      <p:sp>
        <p:nvSpPr>
          <p:cNvPr id="4" name="Slide Number Placeholder 3"/>
          <p:cNvSpPr>
            <a:spLocks noGrp="1"/>
          </p:cNvSpPr>
          <p:nvPr>
            <p:ph type="sldNum" sz="quarter" idx="5"/>
          </p:nvPr>
        </p:nvSpPr>
        <p:spPr/>
        <p:txBody>
          <a:bodyPr/>
          <a:lstStyle/>
          <a:p>
            <a:fld id="{5F04C444-B493-4109-B826-E00053A2A758}" type="slidenum">
              <a:rPr lang="en-GB" smtClean="0"/>
              <a:t>5</a:t>
            </a:fld>
            <a:endParaRPr lang="en-GB"/>
          </a:p>
        </p:txBody>
      </p:sp>
    </p:spTree>
    <p:extLst>
      <p:ext uri="{BB962C8B-B14F-4D97-AF65-F5344CB8AC3E}">
        <p14:creationId xmlns:p14="http://schemas.microsoft.com/office/powerpoint/2010/main" val="767676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Cassini Comp. enhanced colour to reveal new rings and differences in composition.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284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Have form from early 2010s to 2017 due to change in tilt more UV exposure create red haze organic chemicals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262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40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Life in subsurface ocean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19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Only visited by voyager 2 – ICE GIANT</a:t>
            </a:r>
            <a:br>
              <a:rPr lang="en-GB" dirty="0"/>
            </a:br>
            <a:r>
              <a:rPr lang="en-GB" dirty="0"/>
              <a:t>Ices suggest that water/brine ocean conducts </a:t>
            </a:r>
            <a:r>
              <a:rPr lang="en-GB" dirty="0" err="1"/>
              <a:t>elec</a:t>
            </a:r>
            <a:r>
              <a:rPr lang="en-GB" dirty="0"/>
              <a:t> and causes mag field</a:t>
            </a:r>
            <a:br>
              <a:rPr lang="en-GB" dirty="0"/>
            </a:br>
            <a:r>
              <a:rPr lang="en-GB" dirty="0"/>
              <a:t>Rotates on its side? No idea why cant be impact – moons orbit the same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242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Only visited by </a:t>
            </a:r>
            <a:r>
              <a:rPr lang="en-GB"/>
              <a:t>voyager 2</a:t>
            </a:r>
            <a:br>
              <a:rPr lang="en-GB"/>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9914A-0654-40CA-BE8A-237F85B0AE2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016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B83588F-A856-4389-AAAE-77D397268838}" type="slidenum">
              <a:rPr lang="en-GB" smtClean="0"/>
              <a:t>44</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from an article about Voyager: https://voyager.jpl.nasa.gov/mission/did-you-know/</a:t>
            </a:r>
          </a:p>
          <a:p>
            <a:endParaRPr lang="en-GB" dirty="0"/>
          </a:p>
          <a:p>
            <a:r>
              <a:rPr lang="en-GB" dirty="0"/>
              <a:t>The Oort cloud extends to 1/5 the distance to the nearest star!</a:t>
            </a:r>
          </a:p>
          <a:p>
            <a:endParaRPr lang="en-GB" dirty="0"/>
          </a:p>
          <a:p>
            <a:r>
              <a:rPr lang="en-GB" dirty="0"/>
              <a:t>Notice the log scale</a:t>
            </a:r>
          </a:p>
          <a:p>
            <a:endParaRPr lang="en-GB" dirty="0"/>
          </a:p>
          <a:p>
            <a:r>
              <a:rPr lang="en-GB" dirty="0"/>
              <a:t>Termination shock – particles slow to less than the speed of sound</a:t>
            </a:r>
          </a:p>
          <a:p>
            <a:r>
              <a:rPr lang="en-GB" dirty="0"/>
              <a:t>Heliopause – pressure from outside is the same as from the solar wind</a:t>
            </a:r>
          </a:p>
          <a:p>
            <a:endParaRPr lang="en-GB" dirty="0"/>
          </a:p>
          <a:p>
            <a:r>
              <a:rPr lang="en-GB" dirty="0"/>
              <a:t>Theoretical wall of Hydrogen just after the heliopause</a:t>
            </a:r>
          </a:p>
          <a:p>
            <a:r>
              <a:rPr lang="en-GB" dirty="0"/>
              <a:t>Little to no bow shock around our Sun.</a:t>
            </a:r>
          </a:p>
          <a:p>
            <a:endParaRPr lang="en-GB" dirty="0"/>
          </a:p>
          <a:p>
            <a:r>
              <a:rPr lang="en-GB" dirty="0"/>
              <a:t>Oort cloud marks edge of gravitational influence of the Sun. All of that is embedded in the Local Cloud next to the G cloud which contains alpha Centauri. Outside the Oort cloud is interstellar space.</a:t>
            </a:r>
          </a:p>
          <a:p>
            <a:endParaRPr lang="en-GB" dirty="0"/>
          </a:p>
        </p:txBody>
      </p:sp>
      <p:sp>
        <p:nvSpPr>
          <p:cNvPr id="4" name="Slide Number Placeholder 3"/>
          <p:cNvSpPr>
            <a:spLocks noGrp="1"/>
          </p:cNvSpPr>
          <p:nvPr>
            <p:ph type="sldNum" sz="quarter" idx="5"/>
          </p:nvPr>
        </p:nvSpPr>
        <p:spPr/>
        <p:txBody>
          <a:bodyPr/>
          <a:lstStyle/>
          <a:p>
            <a:fld id="{5F04C444-B493-4109-B826-E00053A2A758}" type="slidenum">
              <a:rPr lang="en-GB" smtClean="0"/>
              <a:t>6</a:t>
            </a:fld>
            <a:endParaRPr lang="en-GB"/>
          </a:p>
        </p:txBody>
      </p:sp>
    </p:spTree>
    <p:extLst>
      <p:ext uri="{BB962C8B-B14F-4D97-AF65-F5344CB8AC3E}">
        <p14:creationId xmlns:p14="http://schemas.microsoft.com/office/powerpoint/2010/main" val="346578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Zoomed out to see the spherical shape of the cloud</a:t>
            </a:r>
          </a:p>
          <a:p>
            <a:endParaRPr lang="en-GB" dirty="0"/>
          </a:p>
          <a:p>
            <a:r>
              <a:rPr lang="en-GB" dirty="0"/>
              <a:t>Hard to visualise large numbers try making as many tallies on a piece of paper that you can in 60 s. How long would it take us to make a million tallies?</a:t>
            </a:r>
          </a:p>
          <a:p>
            <a:r>
              <a:rPr lang="en-GB" dirty="0"/>
              <a:t>These are huge numbers!</a:t>
            </a:r>
          </a:p>
          <a:p>
            <a:endParaRPr lang="en-GB" dirty="0"/>
          </a:p>
          <a:p>
            <a:r>
              <a:rPr lang="en-GB" dirty="0"/>
              <a:t>Inner Oort cloud is disk shaped after Kuiper Belt and the outer cloud is spherical. Source of long period comets!</a:t>
            </a:r>
          </a:p>
        </p:txBody>
      </p:sp>
      <p:sp>
        <p:nvSpPr>
          <p:cNvPr id="4" name="Slide Number Placeholder 3"/>
          <p:cNvSpPr>
            <a:spLocks noGrp="1"/>
          </p:cNvSpPr>
          <p:nvPr>
            <p:ph type="sldNum" sz="quarter" idx="5"/>
          </p:nvPr>
        </p:nvSpPr>
        <p:spPr/>
        <p:txBody>
          <a:bodyPr/>
          <a:lstStyle/>
          <a:p>
            <a:fld id="{5F04C444-B493-4109-B826-E00053A2A758}" type="slidenum">
              <a:rPr lang="en-GB" smtClean="0"/>
              <a:t>7</a:t>
            </a:fld>
            <a:endParaRPr lang="en-GB"/>
          </a:p>
        </p:txBody>
      </p:sp>
    </p:spTree>
    <p:extLst>
      <p:ext uri="{BB962C8B-B14F-4D97-AF65-F5344CB8AC3E}">
        <p14:creationId xmlns:p14="http://schemas.microsoft.com/office/powerpoint/2010/main" val="198004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Author Unknown</a:t>
            </a:r>
          </a:p>
          <a:p>
            <a:endParaRPr lang="en-GB" dirty="0"/>
          </a:p>
          <a:p>
            <a:r>
              <a:rPr lang="en-GB" dirty="0"/>
              <a:t>Can  you name the planets in order?</a:t>
            </a:r>
          </a:p>
        </p:txBody>
      </p:sp>
      <p:sp>
        <p:nvSpPr>
          <p:cNvPr id="4" name="Slide Number Placeholder 3"/>
          <p:cNvSpPr>
            <a:spLocks noGrp="1"/>
          </p:cNvSpPr>
          <p:nvPr>
            <p:ph type="sldNum" sz="quarter" idx="5"/>
          </p:nvPr>
        </p:nvSpPr>
        <p:spPr/>
        <p:txBody>
          <a:bodyPr/>
          <a:lstStyle/>
          <a:p>
            <a:fld id="{5F04C444-B493-4109-B826-E00053A2A758}" type="slidenum">
              <a:rPr lang="en-GB" smtClean="0"/>
              <a:t>8</a:t>
            </a:fld>
            <a:endParaRPr lang="en-GB"/>
          </a:p>
        </p:txBody>
      </p:sp>
    </p:spTree>
    <p:extLst>
      <p:ext uri="{BB962C8B-B14F-4D97-AF65-F5344CB8AC3E}">
        <p14:creationId xmlns:p14="http://schemas.microsoft.com/office/powerpoint/2010/main" val="404105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Easy way to remember the order.</a:t>
            </a:r>
          </a:p>
        </p:txBody>
      </p:sp>
      <p:sp>
        <p:nvSpPr>
          <p:cNvPr id="4" name="Slide Number Placeholder 3"/>
          <p:cNvSpPr>
            <a:spLocks noGrp="1"/>
          </p:cNvSpPr>
          <p:nvPr>
            <p:ph type="sldNum" sz="quarter" idx="5"/>
          </p:nvPr>
        </p:nvSpPr>
        <p:spPr/>
        <p:txBody>
          <a:bodyPr/>
          <a:lstStyle/>
          <a:p>
            <a:fld id="{5F04C444-B493-4109-B826-E00053A2A758}" type="slidenum">
              <a:rPr lang="en-GB" smtClean="0"/>
              <a:t>9</a:t>
            </a:fld>
            <a:endParaRPr lang="en-GB"/>
          </a:p>
        </p:txBody>
      </p:sp>
    </p:spTree>
    <p:extLst>
      <p:ext uri="{BB962C8B-B14F-4D97-AF65-F5344CB8AC3E}">
        <p14:creationId xmlns:p14="http://schemas.microsoft.com/office/powerpoint/2010/main" val="4132997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Planets to scale with stars for comparison.</a:t>
            </a:r>
          </a:p>
        </p:txBody>
      </p:sp>
      <p:sp>
        <p:nvSpPr>
          <p:cNvPr id="4" name="Slide Number Placeholder 3"/>
          <p:cNvSpPr>
            <a:spLocks noGrp="1"/>
          </p:cNvSpPr>
          <p:nvPr>
            <p:ph type="sldNum" sz="quarter" idx="5"/>
          </p:nvPr>
        </p:nvSpPr>
        <p:spPr/>
        <p:txBody>
          <a:bodyPr/>
          <a:lstStyle/>
          <a:p>
            <a:fld id="{5F04C444-B493-4109-B826-E00053A2A758}" type="slidenum">
              <a:rPr lang="en-GB" smtClean="0"/>
              <a:t>10</a:t>
            </a:fld>
            <a:endParaRPr lang="en-GB"/>
          </a:p>
        </p:txBody>
      </p:sp>
    </p:spTree>
    <p:extLst>
      <p:ext uri="{BB962C8B-B14F-4D97-AF65-F5344CB8AC3E}">
        <p14:creationId xmlns:p14="http://schemas.microsoft.com/office/powerpoint/2010/main" val="59614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Mercury image: NASA/JHUAPL</a:t>
            </a:r>
            <a:br>
              <a:rPr lang="en-GB" dirty="0"/>
            </a:br>
            <a:r>
              <a:rPr lang="en-GB" dirty="0"/>
              <a:t>Venus image: NASA</a:t>
            </a:r>
            <a:br>
              <a:rPr lang="en-GB" dirty="0"/>
            </a:br>
            <a:r>
              <a:rPr lang="en-GB" dirty="0"/>
              <a:t>Earth image: NASA/Apollo 17 crew</a:t>
            </a:r>
            <a:br>
              <a:rPr lang="en-GB" dirty="0"/>
            </a:br>
            <a:r>
              <a:rPr lang="en-GB" dirty="0"/>
              <a:t>Mars image: ESA/MPS/UPD/LAM/IAA/RSSD/INTA/UPM/DASP/IDA</a:t>
            </a:r>
          </a:p>
          <a:p>
            <a:endParaRPr lang="en-GB" dirty="0"/>
          </a:p>
          <a:p>
            <a:r>
              <a:rPr lang="en-GB" dirty="0"/>
              <a:t>Scales are roughly correct, distances between them not so much.</a:t>
            </a:r>
          </a:p>
        </p:txBody>
      </p:sp>
      <p:sp>
        <p:nvSpPr>
          <p:cNvPr id="4" name="Slide Number Placeholder 3"/>
          <p:cNvSpPr>
            <a:spLocks noGrp="1"/>
          </p:cNvSpPr>
          <p:nvPr>
            <p:ph type="sldNum" sz="quarter" idx="5"/>
          </p:nvPr>
        </p:nvSpPr>
        <p:spPr/>
        <p:txBody>
          <a:bodyPr/>
          <a:lstStyle/>
          <a:p>
            <a:fld id="{5F04C444-B493-4109-B826-E00053A2A758}" type="slidenum">
              <a:rPr lang="en-GB" smtClean="0"/>
              <a:t>11</a:t>
            </a:fld>
            <a:endParaRPr lang="en-GB"/>
          </a:p>
        </p:txBody>
      </p:sp>
    </p:spTree>
    <p:extLst>
      <p:ext uri="{BB962C8B-B14F-4D97-AF65-F5344CB8AC3E}">
        <p14:creationId xmlns:p14="http://schemas.microsoft.com/office/powerpoint/2010/main" val="2238772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D6F1C-879B-4405-811F-C07A9626F74B}"/>
              </a:ext>
            </a:extLst>
          </p:cNvPr>
          <p:cNvSpPr txBox="1"/>
          <p:nvPr/>
        </p:nvSpPr>
        <p:spPr>
          <a:xfrm>
            <a:off x="3468821" y="2521059"/>
            <a:ext cx="7409589"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Rocky planets</a:t>
            </a:r>
          </a:p>
          <a:p>
            <a:pPr marL="285750" indent="-285750">
              <a:buFont typeface="Arial" panose="020B0604020202020204" pitchFamily="34" charset="0"/>
              <a:buChar char="•"/>
            </a:pPr>
            <a:r>
              <a:rPr lang="en-GB" sz="2800" dirty="0">
                <a:solidFill>
                  <a:schemeClr val="bg1"/>
                </a:solidFill>
              </a:rPr>
              <a:t>Gas giants</a:t>
            </a:r>
          </a:p>
          <a:p>
            <a:pPr marL="285750" indent="-285750">
              <a:buFont typeface="Arial" panose="020B0604020202020204" pitchFamily="34" charset="0"/>
              <a:buChar char="•"/>
            </a:pPr>
            <a:r>
              <a:rPr lang="en-GB" sz="2800" dirty="0">
                <a:solidFill>
                  <a:schemeClr val="bg1"/>
                </a:solidFill>
              </a:rPr>
              <a:t>Internal Structure</a:t>
            </a:r>
          </a:p>
          <a:p>
            <a:pPr marL="285750" indent="-285750">
              <a:buFont typeface="Arial" panose="020B0604020202020204" pitchFamily="34" charset="0"/>
              <a:buChar char="•"/>
            </a:pPr>
            <a:r>
              <a:rPr lang="en-GB" sz="2800" dirty="0">
                <a:solidFill>
                  <a:schemeClr val="bg1"/>
                </a:solidFill>
              </a:rPr>
              <a:t>Atmospheres (a tiny bit)</a:t>
            </a:r>
          </a:p>
        </p:txBody>
      </p:sp>
    </p:spTree>
    <p:extLst>
      <p:ext uri="{BB962C8B-B14F-4D97-AF65-F5344CB8AC3E}">
        <p14:creationId xmlns:p14="http://schemas.microsoft.com/office/powerpoint/2010/main" val="374393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9F170-02BB-45D6-AAF5-0A0EFD09E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26" y="0"/>
            <a:ext cx="10448584" cy="6856883"/>
          </a:xfrm>
          <a:prstGeom prst="rect">
            <a:avLst/>
          </a:prstGeom>
        </p:spPr>
      </p:pic>
      <p:sp>
        <p:nvSpPr>
          <p:cNvPr id="4" name="TextBox 3">
            <a:extLst>
              <a:ext uri="{FF2B5EF4-FFF2-40B4-BE49-F238E27FC236}">
                <a16:creationId xmlns:a16="http://schemas.microsoft.com/office/drawing/2014/main" id="{2BB79686-9620-46B5-9FCD-D52B815B2C7A}"/>
              </a:ext>
            </a:extLst>
          </p:cNvPr>
          <p:cNvSpPr txBox="1"/>
          <p:nvPr/>
        </p:nvSpPr>
        <p:spPr>
          <a:xfrm>
            <a:off x="74645" y="6393415"/>
            <a:ext cx="2830286" cy="369332"/>
          </a:xfrm>
          <a:prstGeom prst="rect">
            <a:avLst/>
          </a:prstGeom>
          <a:noFill/>
        </p:spPr>
        <p:txBody>
          <a:bodyPr wrap="square" rtlCol="0">
            <a:spAutoFit/>
          </a:bodyPr>
          <a:lstStyle/>
          <a:p>
            <a:r>
              <a:rPr lang="en-GB" dirty="0">
                <a:solidFill>
                  <a:schemeClr val="bg1"/>
                </a:solidFill>
              </a:rPr>
              <a:t>Dave Jarvis</a:t>
            </a:r>
          </a:p>
        </p:txBody>
      </p:sp>
    </p:spTree>
    <p:extLst>
      <p:ext uri="{BB962C8B-B14F-4D97-AF65-F5344CB8AC3E}">
        <p14:creationId xmlns:p14="http://schemas.microsoft.com/office/powerpoint/2010/main" val="302673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6A042-FA7E-4A69-A2F1-E3E581EA9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4189"/>
            <a:ext cx="12192000" cy="5269622"/>
          </a:xfrm>
          <a:prstGeom prst="rect">
            <a:avLst/>
          </a:prstGeom>
        </p:spPr>
      </p:pic>
      <p:sp>
        <p:nvSpPr>
          <p:cNvPr id="4" name="TextBox 3">
            <a:extLst>
              <a:ext uri="{FF2B5EF4-FFF2-40B4-BE49-F238E27FC236}">
                <a16:creationId xmlns:a16="http://schemas.microsoft.com/office/drawing/2014/main" id="{D6D40D1A-6CF0-437D-AFB1-534834FD3BA5}"/>
              </a:ext>
            </a:extLst>
          </p:cNvPr>
          <p:cNvSpPr txBox="1"/>
          <p:nvPr/>
        </p:nvSpPr>
        <p:spPr>
          <a:xfrm>
            <a:off x="2700746" y="320040"/>
            <a:ext cx="6858000" cy="830997"/>
          </a:xfrm>
          <a:prstGeom prst="rect">
            <a:avLst/>
          </a:prstGeom>
          <a:noFill/>
        </p:spPr>
        <p:txBody>
          <a:bodyPr wrap="square" rtlCol="0">
            <a:spAutoFit/>
          </a:bodyPr>
          <a:lstStyle/>
          <a:p>
            <a:pPr algn="ctr"/>
            <a:r>
              <a:rPr lang="en-GB" sz="4800" dirty="0">
                <a:solidFill>
                  <a:schemeClr val="bg1"/>
                </a:solidFill>
              </a:rPr>
              <a:t>The Rocky Planets</a:t>
            </a:r>
          </a:p>
        </p:txBody>
      </p:sp>
    </p:spTree>
    <p:extLst>
      <p:ext uri="{BB962C8B-B14F-4D97-AF65-F5344CB8AC3E}">
        <p14:creationId xmlns:p14="http://schemas.microsoft.com/office/powerpoint/2010/main" val="115852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4096AE-72F1-4539-B025-3BB86D9EB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r>
              <a:rPr lang="en-GB" sz="7200" b="1" dirty="0">
                <a:solidFill>
                  <a:schemeClr val="bg1"/>
                </a:solidFill>
                <a:latin typeface="+mj-lt"/>
              </a:rPr>
              <a:t>Mercury</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NASA/Johns Hopkins University Applied Physics Laboratory/Carnegie Institution of Washington</a:t>
            </a:r>
          </a:p>
        </p:txBody>
      </p:sp>
    </p:spTree>
    <p:extLst>
      <p:ext uri="{BB962C8B-B14F-4D97-AF65-F5344CB8AC3E}">
        <p14:creationId xmlns:p14="http://schemas.microsoft.com/office/powerpoint/2010/main" val="222263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5768E-A238-40AE-B455-0B063A3E7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2957"/>
            <a:ext cx="12192000" cy="5952086"/>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r>
              <a:rPr lang="en-GB" sz="7200" b="1" dirty="0">
                <a:solidFill>
                  <a:schemeClr val="bg1"/>
                </a:solidFill>
                <a:latin typeface="+mj-lt"/>
              </a:rPr>
              <a:t>Venus</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NASA/JPL-Caltech</a:t>
            </a:r>
          </a:p>
        </p:txBody>
      </p:sp>
    </p:spTree>
    <p:extLst>
      <p:ext uri="{BB962C8B-B14F-4D97-AF65-F5344CB8AC3E}">
        <p14:creationId xmlns:p14="http://schemas.microsoft.com/office/powerpoint/2010/main" val="345132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r>
              <a:rPr lang="en-GB" sz="7200" b="1" dirty="0">
                <a:solidFill>
                  <a:schemeClr val="bg1"/>
                </a:solidFill>
                <a:latin typeface="+mj-lt"/>
              </a:rPr>
              <a:t>Venus</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a:t>
            </a:r>
          </a:p>
        </p:txBody>
      </p:sp>
      <p:pic>
        <p:nvPicPr>
          <p:cNvPr id="6" name="Picture 5">
            <a:extLst>
              <a:ext uri="{FF2B5EF4-FFF2-40B4-BE49-F238E27FC236}">
                <a16:creationId xmlns:a16="http://schemas.microsoft.com/office/drawing/2014/main" id="{84D0D193-4772-484F-B945-E822C84476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624790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r>
              <a:rPr lang="en-GB" sz="7200" b="1" dirty="0">
                <a:solidFill>
                  <a:schemeClr val="bg1"/>
                </a:solidFill>
                <a:latin typeface="+mj-lt"/>
              </a:rPr>
              <a:t>Earth</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a:t>
            </a:r>
          </a:p>
        </p:txBody>
      </p:sp>
      <p:pic>
        <p:nvPicPr>
          <p:cNvPr id="6" name="Picture 5" descr="A picture containing dark&#10;&#10;Description automatically generated">
            <a:extLst>
              <a:ext uri="{FF2B5EF4-FFF2-40B4-BE49-F238E27FC236}">
                <a16:creationId xmlns:a16="http://schemas.microsoft.com/office/drawing/2014/main" id="{A055DEFA-0DF4-41D4-A0CD-A2718892C2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58346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a:t>
            </a:r>
          </a:p>
        </p:txBody>
      </p:sp>
      <p:pic>
        <p:nvPicPr>
          <p:cNvPr id="8" name="Picture 7" descr="A picture containing outdoor&#10;&#10;Description automatically generated">
            <a:extLst>
              <a:ext uri="{FF2B5EF4-FFF2-40B4-BE49-F238E27FC236}">
                <a16:creationId xmlns:a16="http://schemas.microsoft.com/office/drawing/2014/main" id="{91481D53-1DC2-459C-8035-C4217A684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652957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a:t>
            </a:r>
          </a:p>
        </p:txBody>
      </p:sp>
      <p:pic>
        <p:nvPicPr>
          <p:cNvPr id="3" name="Picture 2" descr="A picture containing outdoor, yellow, night sky&#10;&#10;Description automatically generated">
            <a:extLst>
              <a:ext uri="{FF2B5EF4-FFF2-40B4-BE49-F238E27FC236}">
                <a16:creationId xmlns:a16="http://schemas.microsoft.com/office/drawing/2014/main" id="{D65EA717-6BEC-4F94-B297-04836C867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602882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1A3D"/>
        </a:solidFill>
        <a:effectLst/>
      </p:bgPr>
    </p:bg>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54307E7E-6DF1-4D3A-9800-33C2BBBDC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890" y="0"/>
            <a:ext cx="9916220" cy="6858000"/>
          </a:xfrm>
          <a:prstGeom prst="rect">
            <a:avLst/>
          </a:prstGeom>
        </p:spPr>
      </p:pic>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NASA/JPL-Caltech, ESA, EOS</a:t>
            </a:r>
          </a:p>
        </p:txBody>
      </p:sp>
    </p:spTree>
    <p:extLst>
      <p:ext uri="{BB962C8B-B14F-4D97-AF65-F5344CB8AC3E}">
        <p14:creationId xmlns:p14="http://schemas.microsoft.com/office/powerpoint/2010/main" val="296176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r>
              <a:rPr lang="en-GB" sz="7200" b="1" dirty="0">
                <a:solidFill>
                  <a:schemeClr val="bg1"/>
                </a:solidFill>
                <a:latin typeface="+mj-lt"/>
              </a:rPr>
              <a:t>Mars</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NASA/ESA and The Hubble Heritage Team </a:t>
            </a:r>
            <a:r>
              <a:rPr lang="en-GB" dirty="0" err="1">
                <a:solidFill>
                  <a:schemeClr val="bg1"/>
                </a:solidFill>
              </a:rPr>
              <a:t>STScI</a:t>
            </a:r>
            <a:r>
              <a:rPr lang="en-GB" dirty="0">
                <a:solidFill>
                  <a:schemeClr val="bg1"/>
                </a:solidFill>
              </a:rPr>
              <a:t>/AURA</a:t>
            </a:r>
          </a:p>
        </p:txBody>
      </p:sp>
      <p:pic>
        <p:nvPicPr>
          <p:cNvPr id="3" name="Picture 2" descr="A picture containing indoor, close&#10;&#10;Description automatically generated">
            <a:extLst>
              <a:ext uri="{FF2B5EF4-FFF2-40B4-BE49-F238E27FC236}">
                <a16:creationId xmlns:a16="http://schemas.microsoft.com/office/drawing/2014/main" id="{1475DB38-FDA6-4E99-93D7-C8A7EE948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p:spPr>
      </p:pic>
    </p:spTree>
    <p:extLst>
      <p:ext uri="{BB962C8B-B14F-4D97-AF65-F5344CB8AC3E}">
        <p14:creationId xmlns:p14="http://schemas.microsoft.com/office/powerpoint/2010/main" val="406925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E64-189D-4482-97C4-5EE7B2187227}"/>
              </a:ext>
            </a:extLst>
          </p:cNvPr>
          <p:cNvSpPr>
            <a:spLocks noGrp="1"/>
          </p:cNvSpPr>
          <p:nvPr>
            <p:ph type="ctrTitle"/>
          </p:nvPr>
        </p:nvSpPr>
        <p:spPr/>
        <p:txBody>
          <a:bodyPr/>
          <a:lstStyle/>
          <a:p>
            <a:r>
              <a:rPr lang="en-GB" dirty="0"/>
              <a:t>The Planets</a:t>
            </a:r>
          </a:p>
        </p:txBody>
      </p:sp>
    </p:spTree>
    <p:extLst>
      <p:ext uri="{BB962C8B-B14F-4D97-AF65-F5344CB8AC3E}">
        <p14:creationId xmlns:p14="http://schemas.microsoft.com/office/powerpoint/2010/main" val="2059173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NASA/JPL-Caltech/MSSS </a:t>
            </a:r>
          </a:p>
        </p:txBody>
      </p:sp>
      <p:pic>
        <p:nvPicPr>
          <p:cNvPr id="6" name="Picture 5" descr="A picture containing outdoor, nature, dune&#10;&#10;Description automatically generated">
            <a:extLst>
              <a:ext uri="{FF2B5EF4-FFF2-40B4-BE49-F238E27FC236}">
                <a16:creationId xmlns:a16="http://schemas.microsoft.com/office/drawing/2014/main" id="{CDBB0C37-A97F-48A0-A4CE-55943053F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666" y="0"/>
            <a:ext cx="5110149" cy="6858000"/>
          </a:xfrm>
          <a:prstGeom prst="rect">
            <a:avLst/>
          </a:prstGeom>
        </p:spPr>
      </p:pic>
    </p:spTree>
    <p:extLst>
      <p:ext uri="{BB962C8B-B14F-4D97-AF65-F5344CB8AC3E}">
        <p14:creationId xmlns:p14="http://schemas.microsoft.com/office/powerpoint/2010/main" val="155061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NASA/JPL-Caltech/SSI</a:t>
            </a:r>
          </a:p>
        </p:txBody>
      </p:sp>
      <p:pic>
        <p:nvPicPr>
          <p:cNvPr id="3" name="Picture 2">
            <a:extLst>
              <a:ext uri="{FF2B5EF4-FFF2-40B4-BE49-F238E27FC236}">
                <a16:creationId xmlns:a16="http://schemas.microsoft.com/office/drawing/2014/main" id="{7023D6DB-6169-4C3B-A22F-A6E64CDD1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00200"/>
            <a:ext cx="9753600" cy="3657600"/>
          </a:xfrm>
          <a:prstGeom prst="rect">
            <a:avLst/>
          </a:prstGeom>
        </p:spPr>
      </p:pic>
    </p:spTree>
    <p:extLst>
      <p:ext uri="{BB962C8B-B14F-4D97-AF65-F5344CB8AC3E}">
        <p14:creationId xmlns:p14="http://schemas.microsoft.com/office/powerpoint/2010/main" val="4289177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calendar&#10;&#10;Description automatically generated">
            <a:extLst>
              <a:ext uri="{FF2B5EF4-FFF2-40B4-BE49-F238E27FC236}">
                <a16:creationId xmlns:a16="http://schemas.microsoft.com/office/drawing/2014/main" id="{54E77487-0C47-496C-96F6-D019B5397454}"/>
              </a:ext>
            </a:extLst>
          </p:cNvPr>
          <p:cNvPicPr>
            <a:picLocks noChangeAspect="1"/>
          </p:cNvPicPr>
          <p:nvPr/>
        </p:nvPicPr>
        <p:blipFill rotWithShape="1">
          <a:blip r:embed="rId3">
            <a:extLst>
              <a:ext uri="{28A0092B-C50C-407E-A947-70E740481C1C}">
                <a14:useLocalDpi xmlns:a14="http://schemas.microsoft.com/office/drawing/2010/main" val="0"/>
              </a:ext>
            </a:extLst>
          </a:blip>
          <a:srcRect b="56553"/>
          <a:stretch/>
        </p:blipFill>
        <p:spPr>
          <a:xfrm>
            <a:off x="2435459" y="-19545"/>
            <a:ext cx="7321081" cy="6877545"/>
          </a:xfrm>
          <a:prstGeom prst="rect">
            <a:avLst/>
          </a:prstGeom>
        </p:spPr>
      </p:pic>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NASA/JPL-Caltech/CAB(CSIC-INTA) </a:t>
            </a:r>
          </a:p>
        </p:txBody>
      </p:sp>
    </p:spTree>
    <p:extLst>
      <p:ext uri="{BB962C8B-B14F-4D97-AF65-F5344CB8AC3E}">
        <p14:creationId xmlns:p14="http://schemas.microsoft.com/office/powerpoint/2010/main" val="638964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NASA/JPL-Caltech/ASA/MSSS/UA</a:t>
            </a:r>
          </a:p>
        </p:txBody>
      </p:sp>
      <p:pic>
        <p:nvPicPr>
          <p:cNvPr id="3" name="Picture 2" descr="A picture containing diagram&#10;&#10;Description automatically generated">
            <a:extLst>
              <a:ext uri="{FF2B5EF4-FFF2-40B4-BE49-F238E27FC236}">
                <a16:creationId xmlns:a16="http://schemas.microsoft.com/office/drawing/2014/main" id="{23CB406C-5695-4835-BC2D-133D230E3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33400"/>
            <a:ext cx="9144000" cy="5791200"/>
          </a:xfrm>
          <a:prstGeom prst="rect">
            <a:avLst/>
          </a:prstGeom>
        </p:spPr>
      </p:pic>
    </p:spTree>
    <p:extLst>
      <p:ext uri="{BB962C8B-B14F-4D97-AF65-F5344CB8AC3E}">
        <p14:creationId xmlns:p14="http://schemas.microsoft.com/office/powerpoint/2010/main" val="2994055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text, crater, nature&#10;&#10;Description automatically generated">
            <a:extLst>
              <a:ext uri="{FF2B5EF4-FFF2-40B4-BE49-F238E27FC236}">
                <a16:creationId xmlns:a16="http://schemas.microsoft.com/office/drawing/2014/main" id="{599C4992-F3BC-4C9C-A4C3-1FED015C3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519" y="0"/>
            <a:ext cx="7356962" cy="6858000"/>
          </a:xfrm>
          <a:prstGeom prst="rect">
            <a:avLst/>
          </a:prstGeom>
        </p:spPr>
      </p:pic>
      <p:sp>
        <p:nvSpPr>
          <p:cNvPr id="5" name="TextBox 4">
            <a:extLst>
              <a:ext uri="{FF2B5EF4-FFF2-40B4-BE49-F238E27FC236}">
                <a16:creationId xmlns:a16="http://schemas.microsoft.com/office/drawing/2014/main" id="{A66AAF9E-813F-4D91-ACA5-E948A5DC45E0}"/>
              </a:ext>
            </a:extLst>
          </p:cNvPr>
          <p:cNvSpPr txBox="1"/>
          <p:nvPr/>
        </p:nvSpPr>
        <p:spPr>
          <a:xfrm>
            <a:off x="74645" y="6511600"/>
            <a:ext cx="9336833" cy="369332"/>
          </a:xfrm>
          <a:prstGeom prst="rect">
            <a:avLst/>
          </a:prstGeom>
          <a:noFill/>
        </p:spPr>
        <p:txBody>
          <a:bodyPr wrap="square" rtlCol="0">
            <a:spAutoFit/>
          </a:bodyPr>
          <a:lstStyle/>
          <a:p>
            <a:r>
              <a:rPr lang="en-GB" dirty="0">
                <a:solidFill>
                  <a:schemeClr val="bg1"/>
                </a:solidFill>
              </a:rPr>
              <a:t>NASA/Seddon - </a:t>
            </a:r>
            <a:r>
              <a:rPr lang="en-GB" dirty="0" err="1">
                <a:solidFill>
                  <a:schemeClr val="bg1"/>
                </a:solidFill>
              </a:rPr>
              <a:t>wikimedia</a:t>
            </a:r>
            <a:endParaRPr lang="en-GB" dirty="0">
              <a:solidFill>
                <a:schemeClr val="bg1"/>
              </a:solidFill>
            </a:endParaRPr>
          </a:p>
        </p:txBody>
      </p:sp>
    </p:spTree>
    <p:extLst>
      <p:ext uri="{BB962C8B-B14F-4D97-AF65-F5344CB8AC3E}">
        <p14:creationId xmlns:p14="http://schemas.microsoft.com/office/powerpoint/2010/main" val="951382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sinesscard, screenshot, vector graphics&#10;&#10;Description automatically generated">
            <a:extLst>
              <a:ext uri="{FF2B5EF4-FFF2-40B4-BE49-F238E27FC236}">
                <a16:creationId xmlns:a16="http://schemas.microsoft.com/office/drawing/2014/main" id="{A707662E-7DEF-4EC1-BFC6-D5DB6CDA3E1D}"/>
              </a:ext>
            </a:extLst>
          </p:cNvPr>
          <p:cNvPicPr>
            <a:picLocks noChangeAspect="1"/>
          </p:cNvPicPr>
          <p:nvPr/>
        </p:nvPicPr>
        <p:blipFill rotWithShape="1">
          <a:blip r:embed="rId2">
            <a:extLst>
              <a:ext uri="{28A0092B-C50C-407E-A947-70E740481C1C}">
                <a14:useLocalDpi xmlns:a14="http://schemas.microsoft.com/office/drawing/2010/main" val="0"/>
              </a:ext>
            </a:extLst>
          </a:blip>
          <a:srcRect l="14059" t="11536" r="11339" b="19076"/>
          <a:stretch/>
        </p:blipFill>
        <p:spPr>
          <a:xfrm>
            <a:off x="2407298" y="-3657"/>
            <a:ext cx="7377403" cy="6861657"/>
          </a:xfrm>
          <a:prstGeom prst="rect">
            <a:avLst/>
          </a:prstGeom>
        </p:spPr>
      </p:pic>
    </p:spTree>
    <p:extLst>
      <p:ext uri="{BB962C8B-B14F-4D97-AF65-F5344CB8AC3E}">
        <p14:creationId xmlns:p14="http://schemas.microsoft.com/office/powerpoint/2010/main" val="131521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Quick Quiz</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659285"/>
            <a:ext cx="9386277" cy="3539430"/>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Why are the first four planets called the ‘Rocky’ planets?</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Mercury’s surface is covered in what?</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What landforms provide evidence for water on Mars?</a:t>
            </a:r>
          </a:p>
        </p:txBody>
      </p:sp>
    </p:spTree>
    <p:extLst>
      <p:ext uri="{BB962C8B-B14F-4D97-AF65-F5344CB8AC3E}">
        <p14:creationId xmlns:p14="http://schemas.microsoft.com/office/powerpoint/2010/main" val="457164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73518C-9972-4B3B-95A5-8E30D7865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56599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sitting, table&#10;&#10;Description generated with high confidence">
            <a:extLst>
              <a:ext uri="{FF2B5EF4-FFF2-40B4-BE49-F238E27FC236}">
                <a16:creationId xmlns:a16="http://schemas.microsoft.com/office/drawing/2014/main" id="{4B373383-01B5-483C-83E2-07F2563D644A}"/>
              </a:ext>
            </a:extLst>
          </p:cNvPr>
          <p:cNvPicPr>
            <a:picLocks noChangeAspect="1"/>
          </p:cNvPicPr>
          <p:nvPr/>
        </p:nvPicPr>
        <p:blipFill rotWithShape="1">
          <a:blip r:embed="rId3">
            <a:extLst>
              <a:ext uri="{28A0092B-C50C-407E-A947-70E740481C1C}">
                <a14:useLocalDpi xmlns:a14="http://schemas.microsoft.com/office/drawing/2010/main" val="0"/>
              </a:ext>
            </a:extLst>
          </a:blip>
          <a:srcRect r="12069"/>
          <a:stretch/>
        </p:blipFill>
        <p:spPr>
          <a:xfrm>
            <a:off x="1471448" y="0"/>
            <a:ext cx="10720552" cy="6858000"/>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r>
              <a:rPr lang="en-GB" sz="7200" b="1" dirty="0">
                <a:solidFill>
                  <a:schemeClr val="bg1"/>
                </a:solidFill>
                <a:latin typeface="+mj-lt"/>
              </a:rPr>
              <a:t>Jupiter</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r>
              <a:rPr lang="en-GB" dirty="0">
                <a:solidFill>
                  <a:schemeClr val="bg1"/>
                </a:solidFill>
              </a:rPr>
              <a:t>JPL/NASA</a:t>
            </a:r>
          </a:p>
        </p:txBody>
      </p:sp>
    </p:spTree>
    <p:extLst>
      <p:ext uri="{BB962C8B-B14F-4D97-AF65-F5344CB8AC3E}">
        <p14:creationId xmlns:p14="http://schemas.microsoft.com/office/powerpoint/2010/main" val="779186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Jupiter</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pic>
        <p:nvPicPr>
          <p:cNvPr id="6" name="Picture 5">
            <a:extLst>
              <a:ext uri="{FF2B5EF4-FFF2-40B4-BE49-F238E27FC236}">
                <a16:creationId xmlns:a16="http://schemas.microsoft.com/office/drawing/2014/main" id="{675A2E08-CAF3-4144-8E6D-CAB4F41F6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1484"/>
            <a:ext cx="12192000" cy="4066259"/>
          </a:xfrm>
          <a:prstGeom prst="rect">
            <a:avLst/>
          </a:prstGeom>
        </p:spPr>
      </p:pic>
    </p:spTree>
    <p:extLst>
      <p:ext uri="{BB962C8B-B14F-4D97-AF65-F5344CB8AC3E}">
        <p14:creationId xmlns:p14="http://schemas.microsoft.com/office/powerpoint/2010/main" val="373309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659285"/>
            <a:ext cx="9386277" cy="3046988"/>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What lies in-between Mars and Jupiter?</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Where is the edge of the solar system?</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What happened when Uranus and Neptune swapped positions during the formation of the SS?</a:t>
            </a:r>
          </a:p>
        </p:txBody>
      </p:sp>
    </p:spTree>
    <p:extLst>
      <p:ext uri="{BB962C8B-B14F-4D97-AF65-F5344CB8AC3E}">
        <p14:creationId xmlns:p14="http://schemas.microsoft.com/office/powerpoint/2010/main" val="3359075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sitting, indoor, table, banana&#10;&#10;Description generated with very high confidence">
            <a:extLst>
              <a:ext uri="{FF2B5EF4-FFF2-40B4-BE49-F238E27FC236}">
                <a16:creationId xmlns:a16="http://schemas.microsoft.com/office/drawing/2014/main" id="{B7980222-394F-4C31-8961-91C8B0A3F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362286" y="-971714"/>
            <a:ext cx="6858000" cy="8801429"/>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Jupiter</a:t>
            </a:r>
          </a:p>
        </p:txBody>
      </p:sp>
      <p:sp>
        <p:nvSpPr>
          <p:cNvPr id="5" name="TextBox 4">
            <a:extLst>
              <a:ext uri="{FF2B5EF4-FFF2-40B4-BE49-F238E27FC236}">
                <a16:creationId xmlns:a16="http://schemas.microsoft.com/office/drawing/2014/main" id="{A66AAF9E-813F-4D91-ACA5-E948A5DC45E0}"/>
              </a:ext>
            </a:extLst>
          </p:cNvPr>
          <p:cNvSpPr txBox="1"/>
          <p:nvPr/>
        </p:nvSpPr>
        <p:spPr>
          <a:xfrm>
            <a:off x="0" y="6211669"/>
            <a:ext cx="649432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NASA/JPL-Caltech/</a:t>
            </a:r>
            <a:r>
              <a:rPr kumimoji="0" lang="en-GB" sz="1800" b="0" i="0" u="none" strike="noStrike" kern="1200" cap="none" spc="0" normalizeH="0" baseline="0" noProof="0" dirty="0" err="1">
                <a:ln>
                  <a:noFill/>
                </a:ln>
                <a:solidFill>
                  <a:prstClr val="white"/>
                </a:solidFill>
                <a:effectLst/>
                <a:uLnTx/>
                <a:uFillTx/>
                <a:latin typeface="Calibri" panose="020F0502020204030204"/>
                <a:ea typeface="+mn-ea"/>
                <a:cs typeface="+mn-cs"/>
              </a:rPr>
              <a:t>SwRI</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/MSSS/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Betsy Asher Hall/</a:t>
            </a:r>
            <a:r>
              <a:rPr kumimoji="0" lang="en-GB" sz="1800" b="0" i="0" u="none" strike="noStrike" kern="1200" cap="none" spc="0" normalizeH="0" baseline="0" noProof="0" dirty="0" err="1">
                <a:ln>
                  <a:noFill/>
                </a:ln>
                <a:solidFill>
                  <a:prstClr val="white"/>
                </a:solidFill>
                <a:effectLst/>
                <a:uLnTx/>
                <a:uFillTx/>
                <a:latin typeface="Calibri" panose="020F0502020204030204"/>
                <a:ea typeface="+mn-ea"/>
                <a:cs typeface="+mn-cs"/>
              </a:rPr>
              <a:t>Gervasio</a:t>
            </a: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 Robles</a:t>
            </a:r>
          </a:p>
        </p:txBody>
      </p:sp>
    </p:spTree>
    <p:extLst>
      <p:ext uri="{BB962C8B-B14F-4D97-AF65-F5344CB8AC3E}">
        <p14:creationId xmlns:p14="http://schemas.microsoft.com/office/powerpoint/2010/main" val="2513658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Jupiter’s Moons</a:t>
            </a:r>
          </a:p>
        </p:txBody>
      </p:sp>
      <p:sp>
        <p:nvSpPr>
          <p:cNvPr id="7" name="TextBox 6">
            <a:extLst>
              <a:ext uri="{FF2B5EF4-FFF2-40B4-BE49-F238E27FC236}">
                <a16:creationId xmlns:a16="http://schemas.microsoft.com/office/drawing/2014/main" id="{1D0F00E9-8E45-447F-9640-105E96F76CC6}"/>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pic>
        <p:nvPicPr>
          <p:cNvPr id="9" name="Picture 8" descr="A picture containing food, indoor, sitting, table&#10;&#10;Description generated with high confidence">
            <a:extLst>
              <a:ext uri="{FF2B5EF4-FFF2-40B4-BE49-F238E27FC236}">
                <a16:creationId xmlns:a16="http://schemas.microsoft.com/office/drawing/2014/main" id="{144E307A-606E-4112-A64E-59295BBB9528}"/>
              </a:ext>
            </a:extLst>
          </p:cNvPr>
          <p:cNvPicPr>
            <a:picLocks noChangeAspect="1"/>
          </p:cNvPicPr>
          <p:nvPr/>
        </p:nvPicPr>
        <p:blipFill rotWithShape="1">
          <a:blip r:embed="rId3">
            <a:extLst>
              <a:ext uri="{28A0092B-C50C-407E-A947-70E740481C1C}">
                <a14:useLocalDpi xmlns:a14="http://schemas.microsoft.com/office/drawing/2010/main" val="0"/>
              </a:ext>
            </a:extLst>
          </a:blip>
          <a:srcRect l="1774" t="3800" r="1361" b="3660"/>
          <a:stretch/>
        </p:blipFill>
        <p:spPr>
          <a:xfrm>
            <a:off x="-1" y="1638500"/>
            <a:ext cx="12192001" cy="3955210"/>
          </a:xfrm>
          <a:prstGeom prst="rect">
            <a:avLst/>
          </a:prstGeom>
        </p:spPr>
      </p:pic>
    </p:spTree>
    <p:extLst>
      <p:ext uri="{BB962C8B-B14F-4D97-AF65-F5344CB8AC3E}">
        <p14:creationId xmlns:p14="http://schemas.microsoft.com/office/powerpoint/2010/main" val="60113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Jupiter’s Moons</a:t>
            </a:r>
          </a:p>
        </p:txBody>
      </p:sp>
      <p:sp>
        <p:nvSpPr>
          <p:cNvPr id="7" name="TextBox 6">
            <a:extLst>
              <a:ext uri="{FF2B5EF4-FFF2-40B4-BE49-F238E27FC236}">
                <a16:creationId xmlns:a16="http://schemas.microsoft.com/office/drawing/2014/main" id="{1D0F00E9-8E45-447F-9640-105E96F76CC6}"/>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pic>
        <p:nvPicPr>
          <p:cNvPr id="9" name="Picture 8" descr="A picture containing food, indoor, sitting, table&#10;&#10;Description generated with high confidence">
            <a:extLst>
              <a:ext uri="{FF2B5EF4-FFF2-40B4-BE49-F238E27FC236}">
                <a16:creationId xmlns:a16="http://schemas.microsoft.com/office/drawing/2014/main" id="{144E307A-606E-4112-A64E-59295BBB9528}"/>
              </a:ext>
            </a:extLst>
          </p:cNvPr>
          <p:cNvPicPr>
            <a:picLocks noChangeAspect="1"/>
          </p:cNvPicPr>
          <p:nvPr/>
        </p:nvPicPr>
        <p:blipFill rotWithShape="1">
          <a:blip r:embed="rId3">
            <a:extLst>
              <a:ext uri="{28A0092B-C50C-407E-A947-70E740481C1C}">
                <a14:useLocalDpi xmlns:a14="http://schemas.microsoft.com/office/drawing/2010/main" val="0"/>
              </a:ext>
            </a:extLst>
          </a:blip>
          <a:srcRect l="1774" t="3800" r="1361" b="3660"/>
          <a:stretch/>
        </p:blipFill>
        <p:spPr>
          <a:xfrm>
            <a:off x="-1" y="1638500"/>
            <a:ext cx="12192001" cy="3955210"/>
          </a:xfrm>
          <a:prstGeom prst="rect">
            <a:avLst/>
          </a:prstGeom>
        </p:spPr>
      </p:pic>
      <p:pic>
        <p:nvPicPr>
          <p:cNvPr id="3" name="Picture 2" descr="A picture containing scene, road&#10;&#10;Description generated with high confidence">
            <a:extLst>
              <a:ext uri="{FF2B5EF4-FFF2-40B4-BE49-F238E27FC236}">
                <a16:creationId xmlns:a16="http://schemas.microsoft.com/office/drawing/2014/main" id="{26A8A511-1879-49D2-8916-1EF522581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6608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indoor, sitting, table&#10;&#10;Description generated with very high confidence">
            <a:extLst>
              <a:ext uri="{FF2B5EF4-FFF2-40B4-BE49-F238E27FC236}">
                <a16:creationId xmlns:a16="http://schemas.microsoft.com/office/drawing/2014/main" id="{3E0C0BEA-C683-41E5-91A2-50FAA86B9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0114"/>
            <a:ext cx="12192000" cy="5297771"/>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Saturn</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spTree>
    <p:extLst>
      <p:ext uri="{BB962C8B-B14F-4D97-AF65-F5344CB8AC3E}">
        <p14:creationId xmlns:p14="http://schemas.microsoft.com/office/powerpoint/2010/main" val="4098961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718248-064E-4D77-A9BF-4298EAA4A0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2874"/>
            <a:ext cx="12192000" cy="6012252"/>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Saturn</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spTree>
    <p:extLst>
      <p:ext uri="{BB962C8B-B14F-4D97-AF65-F5344CB8AC3E}">
        <p14:creationId xmlns:p14="http://schemas.microsoft.com/office/powerpoint/2010/main" val="252453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203BAE-0B1B-47C3-8DDB-89522D2FA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3612"/>
            <a:ext cx="12192000" cy="6110775"/>
          </a:xfrm>
          <a:prstGeom prst="rect">
            <a:avLst/>
          </a:prstGeom>
        </p:spPr>
      </p:pic>
      <p:sp>
        <p:nvSpPr>
          <p:cNvPr id="5" name="TextBox 4">
            <a:extLst>
              <a:ext uri="{FF2B5EF4-FFF2-40B4-BE49-F238E27FC236}">
                <a16:creationId xmlns:a16="http://schemas.microsoft.com/office/drawing/2014/main" id="{A66AAF9E-813F-4D91-ACA5-E948A5DC45E0}"/>
              </a:ext>
            </a:extLst>
          </p:cNvPr>
          <p:cNvSpPr txBox="1"/>
          <p:nvPr/>
        </p:nvSpPr>
        <p:spPr>
          <a:xfrm>
            <a:off x="11142038" y="6484387"/>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spTree>
    <p:extLst>
      <p:ext uri="{BB962C8B-B14F-4D97-AF65-F5344CB8AC3E}">
        <p14:creationId xmlns:p14="http://schemas.microsoft.com/office/powerpoint/2010/main" val="1424618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descr="A close up of a black background&#10;&#10;Description generated with high confidence">
            <a:extLst>
              <a:ext uri="{FF2B5EF4-FFF2-40B4-BE49-F238E27FC236}">
                <a16:creationId xmlns:a16="http://schemas.microsoft.com/office/drawing/2014/main" id="{16351E46-F5AD-4BE0-A953-147489C1A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598" y="4014324"/>
            <a:ext cx="2815102" cy="2815102"/>
          </a:xfrm>
          <a:prstGeom prst="rect">
            <a:avLst/>
          </a:prstGeom>
        </p:spPr>
      </p:pic>
      <p:pic>
        <p:nvPicPr>
          <p:cNvPr id="7" name="Picture 6" descr="A picture containing animal, invertebrate, mollusk, indoor&#10;&#10;Description generated with high confidence">
            <a:extLst>
              <a:ext uri="{FF2B5EF4-FFF2-40B4-BE49-F238E27FC236}">
                <a16:creationId xmlns:a16="http://schemas.microsoft.com/office/drawing/2014/main" id="{38BF7004-BF4A-4D84-8D46-407E01A96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125" y="28574"/>
            <a:ext cx="5095875" cy="3400425"/>
          </a:xfrm>
          <a:prstGeom prst="rect">
            <a:avLst/>
          </a:prstGeom>
        </p:spPr>
      </p:pic>
      <p:pic>
        <p:nvPicPr>
          <p:cNvPr id="19" name="Picture 18" descr="A picture containing mollusk, food&#10;&#10;Description generated with very high confidence">
            <a:extLst>
              <a:ext uri="{FF2B5EF4-FFF2-40B4-BE49-F238E27FC236}">
                <a16:creationId xmlns:a16="http://schemas.microsoft.com/office/drawing/2014/main" id="{48891F24-9273-4DA5-AB4B-9F29E25EB88D}"/>
              </a:ext>
            </a:extLst>
          </p:cNvPr>
          <p:cNvPicPr>
            <a:picLocks noChangeAspect="1"/>
          </p:cNvPicPr>
          <p:nvPr/>
        </p:nvPicPr>
        <p:blipFill rotWithShape="1">
          <a:blip r:embed="rId5">
            <a:extLst>
              <a:ext uri="{28A0092B-C50C-407E-A947-70E740481C1C}">
                <a14:useLocalDpi xmlns:a14="http://schemas.microsoft.com/office/drawing/2010/main" val="0"/>
              </a:ext>
            </a:extLst>
          </a:blip>
          <a:srcRect l="6051" t="52178" r="66177" b="6774"/>
          <a:stretch/>
        </p:blipFill>
        <p:spPr>
          <a:xfrm>
            <a:off x="4466012" y="1492513"/>
            <a:ext cx="2815102" cy="2815102"/>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Saturn’s Moons</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sp>
        <p:nvSpPr>
          <p:cNvPr id="8" name="TextBox 7">
            <a:extLst>
              <a:ext uri="{FF2B5EF4-FFF2-40B4-BE49-F238E27FC236}">
                <a16:creationId xmlns:a16="http://schemas.microsoft.com/office/drawing/2014/main" id="{068BB6F2-0297-401E-BE29-CDD7BD7B54BC}"/>
              </a:ext>
            </a:extLst>
          </p:cNvPr>
          <p:cNvSpPr txBox="1"/>
          <p:nvPr/>
        </p:nvSpPr>
        <p:spPr>
          <a:xfrm>
            <a:off x="9387068" y="551438"/>
            <a:ext cx="1031757"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Calibri" panose="020F0502020204030204"/>
                <a:ea typeface="+mn-ea"/>
                <a:cs typeface="+mn-cs"/>
              </a:rPr>
              <a:t>Pan</a:t>
            </a:r>
          </a:p>
        </p:txBody>
      </p:sp>
      <p:pic>
        <p:nvPicPr>
          <p:cNvPr id="10" name="Picture 9" descr="A close up of the moon&#10;&#10;Description generated with high confidence">
            <a:extLst>
              <a:ext uri="{FF2B5EF4-FFF2-40B4-BE49-F238E27FC236}">
                <a16:creationId xmlns:a16="http://schemas.microsoft.com/office/drawing/2014/main" id="{E4FCAD12-6969-49F8-8CA7-BA8FC5A45F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707" y="1392336"/>
            <a:ext cx="4246719" cy="5001079"/>
          </a:xfrm>
          <a:prstGeom prst="rect">
            <a:avLst/>
          </a:prstGeom>
        </p:spPr>
      </p:pic>
      <p:sp>
        <p:nvSpPr>
          <p:cNvPr id="11" name="TextBox 10">
            <a:extLst>
              <a:ext uri="{FF2B5EF4-FFF2-40B4-BE49-F238E27FC236}">
                <a16:creationId xmlns:a16="http://schemas.microsoft.com/office/drawing/2014/main" id="{E9CC8E33-2A8D-49CF-BDB0-039713D3402B}"/>
              </a:ext>
            </a:extLst>
          </p:cNvPr>
          <p:cNvSpPr txBox="1"/>
          <p:nvPr/>
        </p:nvSpPr>
        <p:spPr>
          <a:xfrm>
            <a:off x="1344682" y="6193361"/>
            <a:ext cx="2491388"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Calibri" panose="020F0502020204030204"/>
                <a:ea typeface="+mn-ea"/>
                <a:cs typeface="+mn-cs"/>
              </a:rPr>
              <a:t>Enceladus</a:t>
            </a:r>
          </a:p>
        </p:txBody>
      </p:sp>
      <p:pic>
        <p:nvPicPr>
          <p:cNvPr id="13" name="Picture 12" descr="A picture containing indoor, sitting, cannonball, projectile&#10;&#10;Description generated with high confidence">
            <a:extLst>
              <a:ext uri="{FF2B5EF4-FFF2-40B4-BE49-F238E27FC236}">
                <a16:creationId xmlns:a16="http://schemas.microsoft.com/office/drawing/2014/main" id="{5BD14CB2-BF80-46FC-8826-9800019CFE0E}"/>
              </a:ext>
            </a:extLst>
          </p:cNvPr>
          <p:cNvPicPr>
            <a:picLocks noChangeAspect="1"/>
          </p:cNvPicPr>
          <p:nvPr/>
        </p:nvPicPr>
        <p:blipFill rotWithShape="1">
          <a:blip r:embed="rId7">
            <a:extLst>
              <a:ext uri="{28A0092B-C50C-407E-A947-70E740481C1C}">
                <a14:useLocalDpi xmlns:a14="http://schemas.microsoft.com/office/drawing/2010/main" val="0"/>
              </a:ext>
            </a:extLst>
          </a:blip>
          <a:srcRect b="3187"/>
          <a:stretch/>
        </p:blipFill>
        <p:spPr>
          <a:xfrm>
            <a:off x="8017801" y="2778433"/>
            <a:ext cx="4184369" cy="4050993"/>
          </a:xfrm>
          <a:prstGeom prst="rect">
            <a:avLst/>
          </a:prstGeom>
        </p:spPr>
      </p:pic>
      <p:sp>
        <p:nvSpPr>
          <p:cNvPr id="14" name="TextBox 13">
            <a:extLst>
              <a:ext uri="{FF2B5EF4-FFF2-40B4-BE49-F238E27FC236}">
                <a16:creationId xmlns:a16="http://schemas.microsoft.com/office/drawing/2014/main" id="{978062DB-DFEE-4390-9491-695F2ED7B9D7}"/>
              </a:ext>
            </a:extLst>
          </p:cNvPr>
          <p:cNvSpPr txBox="1"/>
          <p:nvPr/>
        </p:nvSpPr>
        <p:spPr>
          <a:xfrm>
            <a:off x="7507836" y="6160900"/>
            <a:ext cx="187923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Calibri" panose="020F0502020204030204"/>
                <a:ea typeface="+mn-ea"/>
                <a:cs typeface="+mn-cs"/>
              </a:rPr>
              <a:t>Iapetus</a:t>
            </a:r>
          </a:p>
        </p:txBody>
      </p:sp>
      <p:sp>
        <p:nvSpPr>
          <p:cNvPr id="17" name="TextBox 16">
            <a:extLst>
              <a:ext uri="{FF2B5EF4-FFF2-40B4-BE49-F238E27FC236}">
                <a16:creationId xmlns:a16="http://schemas.microsoft.com/office/drawing/2014/main" id="{30C3DD18-B1AD-4D83-823A-F7B615D7F543}"/>
              </a:ext>
            </a:extLst>
          </p:cNvPr>
          <p:cNvSpPr txBox="1"/>
          <p:nvPr/>
        </p:nvSpPr>
        <p:spPr>
          <a:xfrm>
            <a:off x="6505738" y="3959615"/>
            <a:ext cx="1739579"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Calibri" panose="020F0502020204030204"/>
                <a:ea typeface="+mn-ea"/>
                <a:cs typeface="+mn-cs"/>
              </a:rPr>
              <a:t>Mimas</a:t>
            </a:r>
          </a:p>
        </p:txBody>
      </p:sp>
      <p:sp>
        <p:nvSpPr>
          <p:cNvPr id="20" name="TextBox 19">
            <a:extLst>
              <a:ext uri="{FF2B5EF4-FFF2-40B4-BE49-F238E27FC236}">
                <a16:creationId xmlns:a16="http://schemas.microsoft.com/office/drawing/2014/main" id="{C52A6D54-40AA-421E-8036-91E7D0D3BC9F}"/>
              </a:ext>
            </a:extLst>
          </p:cNvPr>
          <p:cNvSpPr txBox="1"/>
          <p:nvPr/>
        </p:nvSpPr>
        <p:spPr>
          <a:xfrm>
            <a:off x="7186700" y="2885396"/>
            <a:ext cx="13399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Calibri" panose="020F0502020204030204"/>
                <a:ea typeface="+mn-ea"/>
                <a:cs typeface="+mn-cs"/>
              </a:rPr>
              <a:t>Titan</a:t>
            </a:r>
          </a:p>
        </p:txBody>
      </p:sp>
    </p:spTree>
    <p:extLst>
      <p:ext uri="{BB962C8B-B14F-4D97-AF65-F5344CB8AC3E}">
        <p14:creationId xmlns:p14="http://schemas.microsoft.com/office/powerpoint/2010/main" val="3250407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close up of the moon&#10;&#10;Description generated with high confidence">
            <a:extLst>
              <a:ext uri="{FF2B5EF4-FFF2-40B4-BE49-F238E27FC236}">
                <a16:creationId xmlns:a16="http://schemas.microsoft.com/office/drawing/2014/main" id="{8FCA68CE-BD48-45E2-8A64-7551F4ABB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796" y="1577002"/>
            <a:ext cx="4246719" cy="5001079"/>
          </a:xfrm>
          <a:prstGeom prst="rect">
            <a:avLst/>
          </a:prstGeom>
        </p:spPr>
      </p:pic>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Saturn/</a:t>
            </a:r>
            <a:b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Enceladus</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pic>
        <p:nvPicPr>
          <p:cNvPr id="3" name="Picture 2">
            <a:extLst>
              <a:ext uri="{FF2B5EF4-FFF2-40B4-BE49-F238E27FC236}">
                <a16:creationId xmlns:a16="http://schemas.microsoft.com/office/drawing/2014/main" id="{0985C125-F220-4A1E-BD97-4024F196C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636" y="0"/>
            <a:ext cx="5299364" cy="6858000"/>
          </a:xfrm>
          <a:prstGeom prst="rect">
            <a:avLst/>
          </a:prstGeom>
        </p:spPr>
      </p:pic>
    </p:spTree>
    <p:extLst>
      <p:ext uri="{BB962C8B-B14F-4D97-AF65-F5344CB8AC3E}">
        <p14:creationId xmlns:p14="http://schemas.microsoft.com/office/powerpoint/2010/main" val="2631944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46C8F-4E79-4CA8-828C-69915732E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093"/>
            <a:ext cx="12192000" cy="6102189"/>
          </a:xfrm>
          <a:prstGeom prst="rect">
            <a:avLst/>
          </a:prstGeom>
        </p:spPr>
      </p:pic>
      <p:sp>
        <p:nvSpPr>
          <p:cNvPr id="4" name="TextBox 3">
            <a:extLst>
              <a:ext uri="{FF2B5EF4-FFF2-40B4-BE49-F238E27FC236}">
                <a16:creationId xmlns:a16="http://schemas.microsoft.com/office/drawing/2014/main" id="{4D6C7885-0FA3-4BA8-88ED-40853C34ABB8}"/>
              </a:ext>
            </a:extLst>
          </p:cNvPr>
          <p:cNvSpPr txBox="1"/>
          <p:nvPr/>
        </p:nvSpPr>
        <p:spPr>
          <a:xfrm>
            <a:off x="3206262" y="99646"/>
            <a:ext cx="5474676" cy="830997"/>
          </a:xfrm>
          <a:prstGeom prst="rect">
            <a:avLst/>
          </a:prstGeom>
          <a:noFill/>
        </p:spPr>
        <p:txBody>
          <a:bodyPr wrap="square" rtlCol="0">
            <a:spAutoFit/>
          </a:bodyPr>
          <a:lstStyle/>
          <a:p>
            <a:pPr algn="ctr"/>
            <a:r>
              <a:rPr lang="en-GB" sz="4800" dirty="0">
                <a:solidFill>
                  <a:schemeClr val="bg1"/>
                </a:solidFill>
              </a:rPr>
              <a:t>The Ice Giants</a:t>
            </a:r>
          </a:p>
        </p:txBody>
      </p:sp>
    </p:spTree>
    <p:extLst>
      <p:ext uri="{BB962C8B-B14F-4D97-AF65-F5344CB8AC3E}">
        <p14:creationId xmlns:p14="http://schemas.microsoft.com/office/powerpoint/2010/main" val="3074536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Uranus</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pic>
        <p:nvPicPr>
          <p:cNvPr id="3" name="Picture 2" descr="A picture containing indoor, white, egg&#10;&#10;Description generated with very high confidence">
            <a:extLst>
              <a:ext uri="{FF2B5EF4-FFF2-40B4-BE49-F238E27FC236}">
                <a16:creationId xmlns:a16="http://schemas.microsoft.com/office/drawing/2014/main" id="{45C10A24-92C0-474E-82D1-8B31628B5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479" y="0"/>
            <a:ext cx="6858000" cy="6858000"/>
          </a:xfrm>
          <a:prstGeom prst="rect">
            <a:avLst/>
          </a:prstGeom>
        </p:spPr>
      </p:pic>
    </p:spTree>
    <p:extLst>
      <p:ext uri="{BB962C8B-B14F-4D97-AF65-F5344CB8AC3E}">
        <p14:creationId xmlns:p14="http://schemas.microsoft.com/office/powerpoint/2010/main" val="1891116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624"/>
        </a:solidFill>
        <a:effectLst/>
      </p:bgPr>
    </p:bg>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id="{D12E4EFB-81A3-43CA-BDC8-B48ED1AB0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0220" cy="6869413"/>
          </a:xfrm>
          <a:prstGeom prst="rect">
            <a:avLst/>
          </a:prstGeom>
        </p:spPr>
      </p:pic>
      <p:sp>
        <p:nvSpPr>
          <p:cNvPr id="5" name="TextBox 4">
            <a:extLst>
              <a:ext uri="{FF2B5EF4-FFF2-40B4-BE49-F238E27FC236}">
                <a16:creationId xmlns:a16="http://schemas.microsoft.com/office/drawing/2014/main" id="{CF143736-BF18-4424-91BF-CD091490C800}"/>
              </a:ext>
            </a:extLst>
          </p:cNvPr>
          <p:cNvSpPr txBox="1"/>
          <p:nvPr/>
        </p:nvSpPr>
        <p:spPr>
          <a:xfrm>
            <a:off x="9647852" y="2136338"/>
            <a:ext cx="1947047" cy="2585323"/>
          </a:xfrm>
          <a:prstGeom prst="rect">
            <a:avLst/>
          </a:prstGeom>
          <a:noFill/>
        </p:spPr>
        <p:txBody>
          <a:bodyPr wrap="square" rtlCol="0">
            <a:spAutoFit/>
          </a:bodyPr>
          <a:lstStyle/>
          <a:p>
            <a:pPr algn="ctr"/>
            <a:r>
              <a:rPr lang="en-GB" sz="5400" dirty="0">
                <a:solidFill>
                  <a:schemeClr val="bg1"/>
                </a:solidFill>
                <a:latin typeface="Corbel" panose="020B0503020204020204" pitchFamily="34" charset="0"/>
              </a:rPr>
              <a:t>Not to Scale!</a:t>
            </a:r>
          </a:p>
        </p:txBody>
      </p:sp>
      <p:sp>
        <p:nvSpPr>
          <p:cNvPr id="6" name="TextBox 5">
            <a:extLst>
              <a:ext uri="{FF2B5EF4-FFF2-40B4-BE49-F238E27FC236}">
                <a16:creationId xmlns:a16="http://schemas.microsoft.com/office/drawing/2014/main" id="{0FB1AABE-1921-476C-8512-D28D45EE78A2}"/>
              </a:ext>
            </a:extLst>
          </p:cNvPr>
          <p:cNvSpPr txBox="1"/>
          <p:nvPr/>
        </p:nvSpPr>
        <p:spPr>
          <a:xfrm>
            <a:off x="74645" y="6393415"/>
            <a:ext cx="2276669" cy="369332"/>
          </a:xfrm>
          <a:prstGeom prst="rect">
            <a:avLst/>
          </a:prstGeom>
          <a:noFill/>
        </p:spPr>
        <p:txBody>
          <a:bodyPr wrap="square" rtlCol="0">
            <a:spAutoFit/>
          </a:bodyPr>
          <a:lstStyle/>
          <a:p>
            <a:r>
              <a:rPr lang="en-GB" dirty="0">
                <a:solidFill>
                  <a:schemeClr val="bg1"/>
                </a:solidFill>
              </a:rPr>
              <a:t>EARTHHOW</a:t>
            </a:r>
          </a:p>
        </p:txBody>
      </p:sp>
    </p:spTree>
    <p:extLst>
      <p:ext uri="{BB962C8B-B14F-4D97-AF65-F5344CB8AC3E}">
        <p14:creationId xmlns:p14="http://schemas.microsoft.com/office/powerpoint/2010/main" val="1797419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75F0DD-5CCF-4538-8904-9A5359BFAB25}"/>
              </a:ext>
            </a:extLst>
          </p:cNvPr>
          <p:cNvSpPr/>
          <p:nvPr/>
        </p:nvSpPr>
        <p:spPr>
          <a:xfrm>
            <a:off x="216296" y="160379"/>
            <a:ext cx="100418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1" i="0" u="none" strike="noStrike" kern="1200" cap="none" spc="0" normalizeH="0" baseline="0" noProof="0" dirty="0">
                <a:ln>
                  <a:noFill/>
                </a:ln>
                <a:solidFill>
                  <a:prstClr val="white"/>
                </a:solidFill>
                <a:effectLst/>
                <a:uLnTx/>
                <a:uFillTx/>
                <a:latin typeface="Calibri Light" panose="020F0302020204030204"/>
                <a:ea typeface="+mn-ea"/>
                <a:cs typeface="+mn-cs"/>
              </a:rPr>
              <a:t>Neptune</a:t>
            </a:r>
          </a:p>
        </p:txBody>
      </p:sp>
      <p:sp>
        <p:nvSpPr>
          <p:cNvPr id="5" name="TextBox 4">
            <a:extLst>
              <a:ext uri="{FF2B5EF4-FFF2-40B4-BE49-F238E27FC236}">
                <a16:creationId xmlns:a16="http://schemas.microsoft.com/office/drawing/2014/main" id="{A66AAF9E-813F-4D91-ACA5-E948A5DC45E0}"/>
              </a:ext>
            </a:extLst>
          </p:cNvPr>
          <p:cNvSpPr txBox="1"/>
          <p:nvPr/>
        </p:nvSpPr>
        <p:spPr>
          <a:xfrm>
            <a:off x="74645" y="6393415"/>
            <a:ext cx="22766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JPL/NASA</a:t>
            </a:r>
          </a:p>
        </p:txBody>
      </p:sp>
      <p:pic>
        <p:nvPicPr>
          <p:cNvPr id="6" name="Picture 5" descr="A picture containing indoor, sitting, dark, object&#10;&#10;Description generated with high confidence">
            <a:extLst>
              <a:ext uri="{FF2B5EF4-FFF2-40B4-BE49-F238E27FC236}">
                <a16:creationId xmlns:a16="http://schemas.microsoft.com/office/drawing/2014/main" id="{A89630A3-0703-4163-B834-BEDB96970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391" y="0"/>
            <a:ext cx="6867416" cy="6858000"/>
          </a:xfrm>
          <a:prstGeom prst="rect">
            <a:avLst/>
          </a:prstGeom>
        </p:spPr>
      </p:pic>
    </p:spTree>
    <p:extLst>
      <p:ext uri="{BB962C8B-B14F-4D97-AF65-F5344CB8AC3E}">
        <p14:creationId xmlns:p14="http://schemas.microsoft.com/office/powerpoint/2010/main" val="1094425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97ADFC70-B377-4078-B570-34E018ACB57F}"/>
              </a:ext>
            </a:extLst>
          </p:cNvPr>
          <p:cNvPicPr>
            <a:picLocks noChangeAspect="1"/>
          </p:cNvPicPr>
          <p:nvPr/>
        </p:nvPicPr>
        <p:blipFill rotWithShape="1">
          <a:blip r:embed="rId2">
            <a:extLst>
              <a:ext uri="{28A0092B-C50C-407E-A947-70E740481C1C}">
                <a14:useLocalDpi xmlns:a14="http://schemas.microsoft.com/office/drawing/2010/main" val="0"/>
              </a:ext>
            </a:extLst>
          </a:blip>
          <a:srcRect l="15193" t="18793" r="13152" b="18169"/>
          <a:stretch/>
        </p:blipFill>
        <p:spPr>
          <a:xfrm>
            <a:off x="2214465" y="0"/>
            <a:ext cx="7763070" cy="6829536"/>
          </a:xfrm>
          <a:prstGeom prst="rect">
            <a:avLst/>
          </a:prstGeom>
        </p:spPr>
      </p:pic>
    </p:spTree>
    <p:extLst>
      <p:ext uri="{BB962C8B-B14F-4D97-AF65-F5344CB8AC3E}">
        <p14:creationId xmlns:p14="http://schemas.microsoft.com/office/powerpoint/2010/main" val="26003616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Quick Quiz</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659285"/>
            <a:ext cx="9386277"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What gases are the Gas Giants made out of?</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Do the gas giants have a solid surface?</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Which gas giants have rings?</a:t>
            </a:r>
          </a:p>
        </p:txBody>
      </p:sp>
    </p:spTree>
    <p:extLst>
      <p:ext uri="{BB962C8B-B14F-4D97-AF65-F5344CB8AC3E}">
        <p14:creationId xmlns:p14="http://schemas.microsoft.com/office/powerpoint/2010/main" val="1936965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9393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00145F-4D9A-4DC0-BEB9-32D463927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69" y="0"/>
            <a:ext cx="11692462" cy="6858000"/>
          </a:xfrm>
          <a:prstGeom prst="rect">
            <a:avLst/>
          </a:prstGeom>
        </p:spPr>
      </p:pic>
    </p:spTree>
    <p:extLst>
      <p:ext uri="{BB962C8B-B14F-4D97-AF65-F5344CB8AC3E}">
        <p14:creationId xmlns:p14="http://schemas.microsoft.com/office/powerpoint/2010/main" val="3149373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1690831"/>
            <a:ext cx="10439892" cy="2387600"/>
          </a:xfrm>
        </p:spPr>
        <p:txBody>
          <a:bodyPr/>
          <a:lstStyle/>
          <a:p>
            <a:r>
              <a:rPr lang="en-GB" dirty="0"/>
              <a:t>Planetary Surfaces</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688451" y="2690529"/>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1114E1DF-7F6F-4D09-837D-A410845EF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 y="0"/>
            <a:ext cx="12180794" cy="6858000"/>
          </a:xfrm>
          <a:prstGeom prst="rect">
            <a:avLst/>
          </a:prstGeom>
        </p:spPr>
      </p:pic>
      <p:sp>
        <p:nvSpPr>
          <p:cNvPr id="5" name="TextBox 4">
            <a:extLst>
              <a:ext uri="{FF2B5EF4-FFF2-40B4-BE49-F238E27FC236}">
                <a16:creationId xmlns:a16="http://schemas.microsoft.com/office/drawing/2014/main" id="{2943E13C-C1DD-44BC-A120-724500215609}"/>
              </a:ext>
            </a:extLst>
          </p:cNvPr>
          <p:cNvSpPr txBox="1"/>
          <p:nvPr/>
        </p:nvSpPr>
        <p:spPr>
          <a:xfrm>
            <a:off x="74645" y="6393415"/>
            <a:ext cx="2276669" cy="369332"/>
          </a:xfrm>
          <a:prstGeom prst="rect">
            <a:avLst/>
          </a:prstGeom>
          <a:noFill/>
        </p:spPr>
        <p:txBody>
          <a:bodyPr wrap="square" rtlCol="0">
            <a:spAutoFit/>
          </a:bodyPr>
          <a:lstStyle/>
          <a:p>
            <a:r>
              <a:rPr lang="en-GB" dirty="0">
                <a:solidFill>
                  <a:schemeClr val="bg1"/>
                </a:solidFill>
              </a:rPr>
              <a:t>NASA/JPL</a:t>
            </a:r>
          </a:p>
        </p:txBody>
      </p:sp>
    </p:spTree>
    <p:extLst>
      <p:ext uri="{BB962C8B-B14F-4D97-AF65-F5344CB8AC3E}">
        <p14:creationId xmlns:p14="http://schemas.microsoft.com/office/powerpoint/2010/main" val="210327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9F6FD212-A564-4E30-B2BE-A04A446D1756}"/>
              </a:ext>
            </a:extLst>
          </p:cNvPr>
          <p:cNvPicPr>
            <a:picLocks noChangeAspect="1"/>
          </p:cNvPicPr>
          <p:nvPr/>
        </p:nvPicPr>
        <p:blipFill rotWithShape="1">
          <a:blip r:embed="rId3">
            <a:extLst>
              <a:ext uri="{28A0092B-C50C-407E-A947-70E740481C1C}">
                <a14:useLocalDpi xmlns:a14="http://schemas.microsoft.com/office/drawing/2010/main" val="0"/>
              </a:ext>
            </a:extLst>
          </a:blip>
          <a:srcRect l="1" r="302" b="1307"/>
          <a:stretch/>
        </p:blipFill>
        <p:spPr>
          <a:xfrm>
            <a:off x="1333500" y="128587"/>
            <a:ext cx="9496231" cy="6514511"/>
          </a:xfrm>
          <a:prstGeom prst="rect">
            <a:avLst/>
          </a:prstGeom>
        </p:spPr>
      </p:pic>
      <p:sp>
        <p:nvSpPr>
          <p:cNvPr id="2" name="Title 1">
            <a:extLst>
              <a:ext uri="{FF2B5EF4-FFF2-40B4-BE49-F238E27FC236}">
                <a16:creationId xmlns:a16="http://schemas.microsoft.com/office/drawing/2014/main" id="{585C2D2D-203E-419E-8C21-95909B451676}"/>
              </a:ext>
            </a:extLst>
          </p:cNvPr>
          <p:cNvSpPr>
            <a:spLocks noGrp="1"/>
          </p:cNvSpPr>
          <p:nvPr>
            <p:ph type="title"/>
          </p:nvPr>
        </p:nvSpPr>
        <p:spPr/>
        <p:txBody>
          <a:bodyPr/>
          <a:lstStyle/>
          <a:p>
            <a:r>
              <a:rPr lang="en-GB" dirty="0">
                <a:solidFill>
                  <a:schemeClr val="bg1"/>
                </a:solidFill>
              </a:rPr>
              <a:t>Solar System</a:t>
            </a:r>
          </a:p>
        </p:txBody>
      </p:sp>
      <p:sp>
        <p:nvSpPr>
          <p:cNvPr id="5" name="TextBox 4">
            <a:extLst>
              <a:ext uri="{FF2B5EF4-FFF2-40B4-BE49-F238E27FC236}">
                <a16:creationId xmlns:a16="http://schemas.microsoft.com/office/drawing/2014/main" id="{38A8C66B-1656-499F-BA93-81FCAC3E628D}"/>
              </a:ext>
            </a:extLst>
          </p:cNvPr>
          <p:cNvSpPr txBox="1"/>
          <p:nvPr/>
        </p:nvSpPr>
        <p:spPr>
          <a:xfrm>
            <a:off x="74645" y="6393415"/>
            <a:ext cx="2276669" cy="369332"/>
          </a:xfrm>
          <a:prstGeom prst="rect">
            <a:avLst/>
          </a:prstGeom>
          <a:noFill/>
        </p:spPr>
        <p:txBody>
          <a:bodyPr wrap="square" rtlCol="0">
            <a:spAutoFit/>
          </a:bodyPr>
          <a:lstStyle/>
          <a:p>
            <a:r>
              <a:rPr lang="en-GB" dirty="0">
                <a:solidFill>
                  <a:schemeClr val="bg1"/>
                </a:solidFill>
              </a:rPr>
              <a:t>NASA</a:t>
            </a:r>
          </a:p>
        </p:txBody>
      </p:sp>
      <p:sp>
        <p:nvSpPr>
          <p:cNvPr id="6" name="Rectangle 5">
            <a:extLst>
              <a:ext uri="{FF2B5EF4-FFF2-40B4-BE49-F238E27FC236}">
                <a16:creationId xmlns:a16="http://schemas.microsoft.com/office/drawing/2014/main" id="{CB97215A-3D91-4C56-A44F-CEAF409B72D7}"/>
              </a:ext>
            </a:extLst>
          </p:cNvPr>
          <p:cNvSpPr/>
          <p:nvPr/>
        </p:nvSpPr>
        <p:spPr>
          <a:xfrm>
            <a:off x="8039045" y="358065"/>
            <a:ext cx="3690434" cy="461665"/>
          </a:xfrm>
          <a:prstGeom prst="rect">
            <a:avLst/>
          </a:prstGeom>
        </p:spPr>
        <p:txBody>
          <a:bodyPr wrap="none">
            <a:spAutoFit/>
          </a:bodyPr>
          <a:lstStyle/>
          <a:p>
            <a:r>
              <a:rPr lang="en-GB" sz="2400" b="1" dirty="0">
                <a:solidFill>
                  <a:schemeClr val="bg1"/>
                </a:solidFill>
              </a:rPr>
              <a:t>1 AU = 1.495978707×10</a:t>
            </a:r>
            <a:r>
              <a:rPr lang="en-GB" sz="2400" b="1" baseline="30000" dirty="0">
                <a:solidFill>
                  <a:schemeClr val="bg1"/>
                </a:solidFill>
              </a:rPr>
              <a:t>11</a:t>
            </a:r>
            <a:r>
              <a:rPr lang="en-GB" sz="2400" b="1" dirty="0">
                <a:solidFill>
                  <a:schemeClr val="bg1"/>
                </a:solidFill>
              </a:rPr>
              <a:t> m</a:t>
            </a:r>
          </a:p>
        </p:txBody>
      </p:sp>
    </p:spTree>
    <p:extLst>
      <p:ext uri="{BB962C8B-B14F-4D97-AF65-F5344CB8AC3E}">
        <p14:creationId xmlns:p14="http://schemas.microsoft.com/office/powerpoint/2010/main" val="1005677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B5B90942-39A5-4AF4-902C-102EB3D1D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2" name="Title 1">
            <a:extLst>
              <a:ext uri="{FF2B5EF4-FFF2-40B4-BE49-F238E27FC236}">
                <a16:creationId xmlns:a16="http://schemas.microsoft.com/office/drawing/2014/main" id="{585C2D2D-203E-419E-8C21-95909B451676}"/>
              </a:ext>
            </a:extLst>
          </p:cNvPr>
          <p:cNvSpPr>
            <a:spLocks noGrp="1"/>
          </p:cNvSpPr>
          <p:nvPr>
            <p:ph type="title"/>
          </p:nvPr>
        </p:nvSpPr>
        <p:spPr/>
        <p:txBody>
          <a:bodyPr/>
          <a:lstStyle/>
          <a:p>
            <a:r>
              <a:rPr lang="en-GB" dirty="0">
                <a:solidFill>
                  <a:schemeClr val="bg1"/>
                </a:solidFill>
              </a:rPr>
              <a:t>Solar System</a:t>
            </a:r>
          </a:p>
        </p:txBody>
      </p:sp>
      <p:sp>
        <p:nvSpPr>
          <p:cNvPr id="5" name="TextBox 4">
            <a:extLst>
              <a:ext uri="{FF2B5EF4-FFF2-40B4-BE49-F238E27FC236}">
                <a16:creationId xmlns:a16="http://schemas.microsoft.com/office/drawing/2014/main" id="{38A8C66B-1656-499F-BA93-81FCAC3E628D}"/>
              </a:ext>
            </a:extLst>
          </p:cNvPr>
          <p:cNvSpPr txBox="1"/>
          <p:nvPr/>
        </p:nvSpPr>
        <p:spPr>
          <a:xfrm>
            <a:off x="74645" y="6393415"/>
            <a:ext cx="2830286" cy="369332"/>
          </a:xfrm>
          <a:prstGeom prst="rect">
            <a:avLst/>
          </a:prstGeom>
          <a:noFill/>
        </p:spPr>
        <p:txBody>
          <a:bodyPr wrap="square" rtlCol="0">
            <a:spAutoFit/>
          </a:bodyPr>
          <a:lstStyle/>
          <a:p>
            <a:r>
              <a:rPr lang="en-GB" dirty="0">
                <a:solidFill>
                  <a:schemeClr val="bg1"/>
                </a:solidFill>
              </a:rPr>
              <a:t>Space Facts/Laurine Moreau</a:t>
            </a:r>
          </a:p>
        </p:txBody>
      </p:sp>
    </p:spTree>
    <p:extLst>
      <p:ext uri="{BB962C8B-B14F-4D97-AF65-F5344CB8AC3E}">
        <p14:creationId xmlns:p14="http://schemas.microsoft.com/office/powerpoint/2010/main" val="2620561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29D511-E89C-4400-8037-13E32F1C8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180351A-593A-4296-A7A3-0C84E4B2A2EB}"/>
              </a:ext>
            </a:extLst>
          </p:cNvPr>
          <p:cNvSpPr txBox="1"/>
          <p:nvPr/>
        </p:nvSpPr>
        <p:spPr>
          <a:xfrm>
            <a:off x="1397977" y="431995"/>
            <a:ext cx="9624646" cy="923330"/>
          </a:xfrm>
          <a:prstGeom prst="rect">
            <a:avLst/>
          </a:prstGeom>
          <a:noFill/>
        </p:spPr>
        <p:txBody>
          <a:bodyPr wrap="square" rtlCol="0">
            <a:spAutoFit/>
          </a:bodyPr>
          <a:lstStyle/>
          <a:p>
            <a:pPr algn="ctr"/>
            <a:r>
              <a:rPr lang="en-GB" sz="5400" dirty="0">
                <a:solidFill>
                  <a:schemeClr val="bg1"/>
                </a:solidFill>
                <a:latin typeface="Corbel" panose="020B0503020204020204" pitchFamily="34" charset="0"/>
              </a:rPr>
              <a:t>There are 8 planets! </a:t>
            </a:r>
          </a:p>
        </p:txBody>
      </p:sp>
    </p:spTree>
    <p:extLst>
      <p:ext uri="{BB962C8B-B14F-4D97-AF65-F5344CB8AC3E}">
        <p14:creationId xmlns:p14="http://schemas.microsoft.com/office/powerpoint/2010/main" val="1866667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611F2B-2EE1-4A26-84F0-AA877F620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8323"/>
            <a:ext cx="12192000" cy="6858000"/>
          </a:xfrm>
          <a:prstGeom prst="rect">
            <a:avLst/>
          </a:prstGeom>
        </p:spPr>
      </p:pic>
      <p:graphicFrame>
        <p:nvGraphicFramePr>
          <p:cNvPr id="4" name="Table 3">
            <a:extLst>
              <a:ext uri="{FF2B5EF4-FFF2-40B4-BE49-F238E27FC236}">
                <a16:creationId xmlns:a16="http://schemas.microsoft.com/office/drawing/2014/main" id="{A2894B62-0AE1-4E4D-AF02-1FA79CA405C1}"/>
              </a:ext>
            </a:extLst>
          </p:cNvPr>
          <p:cNvGraphicFramePr>
            <a:graphicFrameLocks noGrp="1"/>
          </p:cNvGraphicFramePr>
          <p:nvPr/>
        </p:nvGraphicFramePr>
        <p:xfrm>
          <a:off x="2743200" y="75997"/>
          <a:ext cx="6129756" cy="3154688"/>
        </p:xfrm>
        <a:graphic>
          <a:graphicData uri="http://schemas.openxmlformats.org/drawingml/2006/table">
            <a:tbl>
              <a:tblPr/>
              <a:tblGrid>
                <a:gridCol w="3064878">
                  <a:extLst>
                    <a:ext uri="{9D8B030D-6E8A-4147-A177-3AD203B41FA5}">
                      <a16:colId xmlns:a16="http://schemas.microsoft.com/office/drawing/2014/main" val="2618994164"/>
                    </a:ext>
                  </a:extLst>
                </a:gridCol>
                <a:gridCol w="3064878">
                  <a:extLst>
                    <a:ext uri="{9D8B030D-6E8A-4147-A177-3AD203B41FA5}">
                      <a16:colId xmlns:a16="http://schemas.microsoft.com/office/drawing/2014/main" val="2505355410"/>
                    </a:ext>
                  </a:extLst>
                </a:gridCol>
              </a:tblGrid>
              <a:tr h="0">
                <a:tc>
                  <a:txBody>
                    <a:bodyPr/>
                    <a:lstStyle/>
                    <a:p>
                      <a:pPr algn="ctr"/>
                      <a:r>
                        <a:rPr lang="en-GB" sz="2400" dirty="0"/>
                        <a:t>Mercury</a:t>
                      </a:r>
                    </a:p>
                  </a:txBody>
                  <a:tcPr marL="14288" marR="14288" marT="14288" marB="14288" anchor="ctr">
                    <a:lnL>
                      <a:noFill/>
                    </a:lnL>
                    <a:lnR>
                      <a:noFill/>
                    </a:lnR>
                    <a:lnT>
                      <a:noFill/>
                    </a:lnT>
                    <a:lnB>
                      <a:noFill/>
                    </a:lnB>
                  </a:tcPr>
                </a:tc>
                <a:tc>
                  <a:txBody>
                    <a:bodyPr/>
                    <a:lstStyle/>
                    <a:p>
                      <a:pPr algn="ctr"/>
                      <a:r>
                        <a:rPr lang="en-GB" sz="2400"/>
                        <a:t>My</a:t>
                      </a:r>
                    </a:p>
                  </a:txBody>
                  <a:tcPr marL="14288" marR="14288" marT="14288" marB="14288" anchor="ctr">
                    <a:lnL>
                      <a:noFill/>
                    </a:lnL>
                    <a:lnR>
                      <a:noFill/>
                    </a:lnR>
                    <a:lnT>
                      <a:noFill/>
                    </a:lnT>
                    <a:lnB>
                      <a:noFill/>
                    </a:lnB>
                  </a:tcPr>
                </a:tc>
                <a:extLst>
                  <a:ext uri="{0D108BD9-81ED-4DB2-BD59-A6C34878D82A}">
                    <a16:rowId xmlns:a16="http://schemas.microsoft.com/office/drawing/2014/main" val="1324636728"/>
                  </a:ext>
                </a:extLst>
              </a:tr>
              <a:tr h="0">
                <a:tc>
                  <a:txBody>
                    <a:bodyPr/>
                    <a:lstStyle/>
                    <a:p>
                      <a:pPr algn="ctr"/>
                      <a:r>
                        <a:rPr lang="en-GB" sz="2400" dirty="0"/>
                        <a:t>Venus</a:t>
                      </a:r>
                    </a:p>
                  </a:txBody>
                  <a:tcPr marL="14288" marR="14288" marT="14288" marB="14288" anchor="ctr">
                    <a:lnL>
                      <a:noFill/>
                    </a:lnL>
                    <a:lnR>
                      <a:noFill/>
                    </a:lnR>
                    <a:lnT>
                      <a:noFill/>
                    </a:lnT>
                    <a:lnB>
                      <a:noFill/>
                    </a:lnB>
                  </a:tcPr>
                </a:tc>
                <a:tc>
                  <a:txBody>
                    <a:bodyPr/>
                    <a:lstStyle/>
                    <a:p>
                      <a:pPr algn="ctr"/>
                      <a:r>
                        <a:rPr lang="en-GB" sz="2400"/>
                        <a:t>Vicious</a:t>
                      </a:r>
                    </a:p>
                  </a:txBody>
                  <a:tcPr marL="14288" marR="14288" marT="14288" marB="14288" anchor="ctr">
                    <a:lnL>
                      <a:noFill/>
                    </a:lnL>
                    <a:lnR>
                      <a:noFill/>
                    </a:lnR>
                    <a:lnT>
                      <a:noFill/>
                    </a:lnT>
                    <a:lnB>
                      <a:noFill/>
                    </a:lnB>
                  </a:tcPr>
                </a:tc>
                <a:extLst>
                  <a:ext uri="{0D108BD9-81ED-4DB2-BD59-A6C34878D82A}">
                    <a16:rowId xmlns:a16="http://schemas.microsoft.com/office/drawing/2014/main" val="2420602515"/>
                  </a:ext>
                </a:extLst>
              </a:tr>
              <a:tr h="0">
                <a:tc>
                  <a:txBody>
                    <a:bodyPr/>
                    <a:lstStyle/>
                    <a:p>
                      <a:pPr algn="ctr"/>
                      <a:r>
                        <a:rPr lang="en-GB" sz="2400" dirty="0"/>
                        <a:t>Earth</a:t>
                      </a:r>
                    </a:p>
                  </a:txBody>
                  <a:tcPr marL="14288" marR="14288" marT="14288" marB="14288" anchor="ctr">
                    <a:lnL>
                      <a:noFill/>
                    </a:lnL>
                    <a:lnR>
                      <a:noFill/>
                    </a:lnR>
                    <a:lnT>
                      <a:noFill/>
                    </a:lnT>
                    <a:lnB>
                      <a:noFill/>
                    </a:lnB>
                  </a:tcPr>
                </a:tc>
                <a:tc>
                  <a:txBody>
                    <a:bodyPr/>
                    <a:lstStyle/>
                    <a:p>
                      <a:pPr algn="ctr"/>
                      <a:r>
                        <a:rPr lang="en-GB" sz="2400" dirty="0"/>
                        <a:t>Earthworm</a:t>
                      </a:r>
                    </a:p>
                  </a:txBody>
                  <a:tcPr marL="14288" marR="14288" marT="14288" marB="14288" anchor="ctr">
                    <a:lnL>
                      <a:noFill/>
                    </a:lnL>
                    <a:lnR>
                      <a:noFill/>
                    </a:lnR>
                    <a:lnT>
                      <a:noFill/>
                    </a:lnT>
                    <a:lnB>
                      <a:noFill/>
                    </a:lnB>
                  </a:tcPr>
                </a:tc>
                <a:extLst>
                  <a:ext uri="{0D108BD9-81ED-4DB2-BD59-A6C34878D82A}">
                    <a16:rowId xmlns:a16="http://schemas.microsoft.com/office/drawing/2014/main" val="87259071"/>
                  </a:ext>
                </a:extLst>
              </a:tr>
              <a:tr h="0">
                <a:tc>
                  <a:txBody>
                    <a:bodyPr/>
                    <a:lstStyle/>
                    <a:p>
                      <a:pPr algn="ctr"/>
                      <a:r>
                        <a:rPr lang="en-GB" sz="2400"/>
                        <a:t>Mars</a:t>
                      </a:r>
                    </a:p>
                  </a:txBody>
                  <a:tcPr marL="14288" marR="14288" marT="14288" marB="14288" anchor="ctr">
                    <a:lnL>
                      <a:noFill/>
                    </a:lnL>
                    <a:lnR>
                      <a:noFill/>
                    </a:lnR>
                    <a:lnT>
                      <a:noFill/>
                    </a:lnT>
                    <a:lnB>
                      <a:noFill/>
                    </a:lnB>
                  </a:tcPr>
                </a:tc>
                <a:tc>
                  <a:txBody>
                    <a:bodyPr/>
                    <a:lstStyle/>
                    <a:p>
                      <a:pPr algn="ctr"/>
                      <a:r>
                        <a:rPr lang="en-GB" sz="2400" dirty="0"/>
                        <a:t>Might</a:t>
                      </a:r>
                    </a:p>
                  </a:txBody>
                  <a:tcPr marL="14288" marR="14288" marT="14288" marB="14288" anchor="ctr">
                    <a:lnL>
                      <a:noFill/>
                    </a:lnL>
                    <a:lnR>
                      <a:noFill/>
                    </a:lnR>
                    <a:lnT>
                      <a:noFill/>
                    </a:lnT>
                    <a:lnB>
                      <a:noFill/>
                    </a:lnB>
                  </a:tcPr>
                </a:tc>
                <a:extLst>
                  <a:ext uri="{0D108BD9-81ED-4DB2-BD59-A6C34878D82A}">
                    <a16:rowId xmlns:a16="http://schemas.microsoft.com/office/drawing/2014/main" val="2702283913"/>
                  </a:ext>
                </a:extLst>
              </a:tr>
              <a:tr h="0">
                <a:tc>
                  <a:txBody>
                    <a:bodyPr/>
                    <a:lstStyle/>
                    <a:p>
                      <a:pPr algn="ctr"/>
                      <a:r>
                        <a:rPr lang="en-GB" sz="2400"/>
                        <a:t>Jupiter</a:t>
                      </a:r>
                    </a:p>
                  </a:txBody>
                  <a:tcPr marL="14288" marR="14288" marT="14288" marB="14288" anchor="ctr">
                    <a:lnL>
                      <a:noFill/>
                    </a:lnL>
                    <a:lnR>
                      <a:noFill/>
                    </a:lnR>
                    <a:lnT>
                      <a:noFill/>
                    </a:lnT>
                    <a:lnB>
                      <a:noFill/>
                    </a:lnB>
                  </a:tcPr>
                </a:tc>
                <a:tc>
                  <a:txBody>
                    <a:bodyPr/>
                    <a:lstStyle/>
                    <a:p>
                      <a:pPr algn="ctr"/>
                      <a:r>
                        <a:rPr lang="en-GB" sz="2400" dirty="0"/>
                        <a:t>Just</a:t>
                      </a:r>
                    </a:p>
                  </a:txBody>
                  <a:tcPr marL="14288" marR="14288" marT="14288" marB="14288" anchor="ctr">
                    <a:lnL>
                      <a:noFill/>
                    </a:lnL>
                    <a:lnR>
                      <a:noFill/>
                    </a:lnR>
                    <a:lnT>
                      <a:noFill/>
                    </a:lnT>
                    <a:lnB>
                      <a:noFill/>
                    </a:lnB>
                  </a:tcPr>
                </a:tc>
                <a:extLst>
                  <a:ext uri="{0D108BD9-81ED-4DB2-BD59-A6C34878D82A}">
                    <a16:rowId xmlns:a16="http://schemas.microsoft.com/office/drawing/2014/main" val="1659067478"/>
                  </a:ext>
                </a:extLst>
              </a:tr>
              <a:tr h="0">
                <a:tc>
                  <a:txBody>
                    <a:bodyPr/>
                    <a:lstStyle/>
                    <a:p>
                      <a:pPr algn="ctr"/>
                      <a:r>
                        <a:rPr lang="en-GB" sz="2400"/>
                        <a:t>Saturn</a:t>
                      </a:r>
                    </a:p>
                  </a:txBody>
                  <a:tcPr marL="14288" marR="14288" marT="14288" marB="14288" anchor="ctr">
                    <a:lnL>
                      <a:noFill/>
                    </a:lnL>
                    <a:lnR>
                      <a:noFill/>
                    </a:lnR>
                    <a:lnT>
                      <a:noFill/>
                    </a:lnT>
                    <a:lnB>
                      <a:noFill/>
                    </a:lnB>
                  </a:tcPr>
                </a:tc>
                <a:tc>
                  <a:txBody>
                    <a:bodyPr/>
                    <a:lstStyle/>
                    <a:p>
                      <a:pPr algn="ctr"/>
                      <a:r>
                        <a:rPr lang="en-GB" sz="2400" dirty="0"/>
                        <a:t>Swallow</a:t>
                      </a:r>
                    </a:p>
                  </a:txBody>
                  <a:tcPr marL="14288" marR="14288" marT="14288" marB="14288" anchor="ctr">
                    <a:lnL>
                      <a:noFill/>
                    </a:lnL>
                    <a:lnR>
                      <a:noFill/>
                    </a:lnR>
                    <a:lnT>
                      <a:noFill/>
                    </a:lnT>
                    <a:lnB>
                      <a:noFill/>
                    </a:lnB>
                  </a:tcPr>
                </a:tc>
                <a:extLst>
                  <a:ext uri="{0D108BD9-81ED-4DB2-BD59-A6C34878D82A}">
                    <a16:rowId xmlns:a16="http://schemas.microsoft.com/office/drawing/2014/main" val="3783121598"/>
                  </a:ext>
                </a:extLst>
              </a:tr>
              <a:tr h="0">
                <a:tc>
                  <a:txBody>
                    <a:bodyPr/>
                    <a:lstStyle/>
                    <a:p>
                      <a:pPr algn="ctr"/>
                      <a:r>
                        <a:rPr lang="en-GB" sz="2400"/>
                        <a:t>Uranus</a:t>
                      </a:r>
                    </a:p>
                  </a:txBody>
                  <a:tcPr marL="14288" marR="14288" marT="14288" marB="14288" anchor="ctr">
                    <a:lnL>
                      <a:noFill/>
                    </a:lnL>
                    <a:lnR>
                      <a:noFill/>
                    </a:lnR>
                    <a:lnT>
                      <a:noFill/>
                    </a:lnT>
                    <a:lnB>
                      <a:noFill/>
                    </a:lnB>
                  </a:tcPr>
                </a:tc>
                <a:tc>
                  <a:txBody>
                    <a:bodyPr/>
                    <a:lstStyle/>
                    <a:p>
                      <a:pPr algn="ctr"/>
                      <a:r>
                        <a:rPr lang="en-GB" sz="2400" dirty="0"/>
                        <a:t>Us</a:t>
                      </a:r>
                    </a:p>
                  </a:txBody>
                  <a:tcPr marL="14288" marR="14288" marT="14288" marB="14288" anchor="ctr">
                    <a:lnL>
                      <a:noFill/>
                    </a:lnL>
                    <a:lnR>
                      <a:noFill/>
                    </a:lnR>
                    <a:lnT>
                      <a:noFill/>
                    </a:lnT>
                    <a:lnB>
                      <a:noFill/>
                    </a:lnB>
                  </a:tcPr>
                </a:tc>
                <a:extLst>
                  <a:ext uri="{0D108BD9-81ED-4DB2-BD59-A6C34878D82A}">
                    <a16:rowId xmlns:a16="http://schemas.microsoft.com/office/drawing/2014/main" val="411856256"/>
                  </a:ext>
                </a:extLst>
              </a:tr>
              <a:tr h="0">
                <a:tc>
                  <a:txBody>
                    <a:bodyPr/>
                    <a:lstStyle/>
                    <a:p>
                      <a:pPr algn="ctr"/>
                      <a:r>
                        <a:rPr lang="en-GB" sz="2400"/>
                        <a:t>Neptune</a:t>
                      </a:r>
                    </a:p>
                  </a:txBody>
                  <a:tcPr marL="14288" marR="14288" marT="14288" marB="14288" anchor="ctr">
                    <a:lnL>
                      <a:noFill/>
                    </a:lnL>
                    <a:lnR>
                      <a:noFill/>
                    </a:lnR>
                    <a:lnT>
                      <a:noFill/>
                    </a:lnT>
                    <a:lnB>
                      <a:noFill/>
                    </a:lnB>
                  </a:tcPr>
                </a:tc>
                <a:tc>
                  <a:txBody>
                    <a:bodyPr/>
                    <a:lstStyle/>
                    <a:p>
                      <a:pPr algn="ctr"/>
                      <a:r>
                        <a:rPr lang="en-GB" sz="2400" dirty="0"/>
                        <a:t>Now</a:t>
                      </a:r>
                    </a:p>
                  </a:txBody>
                  <a:tcPr marL="14288" marR="14288" marT="14288" marB="14288" anchor="ctr">
                    <a:lnL>
                      <a:noFill/>
                    </a:lnL>
                    <a:lnR>
                      <a:noFill/>
                    </a:lnR>
                    <a:lnT>
                      <a:noFill/>
                    </a:lnT>
                    <a:lnB>
                      <a:noFill/>
                    </a:lnB>
                  </a:tcPr>
                </a:tc>
                <a:extLst>
                  <a:ext uri="{0D108BD9-81ED-4DB2-BD59-A6C34878D82A}">
                    <a16:rowId xmlns:a16="http://schemas.microsoft.com/office/drawing/2014/main" val="4282854791"/>
                  </a:ext>
                </a:extLst>
              </a:tr>
            </a:tbl>
          </a:graphicData>
        </a:graphic>
      </p:graphicFrame>
      <p:sp>
        <p:nvSpPr>
          <p:cNvPr id="6" name="TextBox 5">
            <a:extLst>
              <a:ext uri="{FF2B5EF4-FFF2-40B4-BE49-F238E27FC236}">
                <a16:creationId xmlns:a16="http://schemas.microsoft.com/office/drawing/2014/main" id="{860D2E86-518E-465A-A9A0-D335D4C39537}"/>
              </a:ext>
            </a:extLst>
          </p:cNvPr>
          <p:cNvSpPr txBox="1"/>
          <p:nvPr/>
        </p:nvSpPr>
        <p:spPr>
          <a:xfrm>
            <a:off x="74645" y="6393415"/>
            <a:ext cx="2830286" cy="369332"/>
          </a:xfrm>
          <a:prstGeom prst="rect">
            <a:avLst/>
          </a:prstGeom>
          <a:noFill/>
        </p:spPr>
        <p:txBody>
          <a:bodyPr wrap="square" rtlCol="0">
            <a:spAutoFit/>
          </a:bodyPr>
          <a:lstStyle/>
          <a:p>
            <a:r>
              <a:rPr lang="en-GB" dirty="0">
                <a:solidFill>
                  <a:schemeClr val="bg1"/>
                </a:solidFill>
              </a:rPr>
              <a:t>Linda Chisholm</a:t>
            </a:r>
          </a:p>
        </p:txBody>
      </p:sp>
    </p:spTree>
    <p:extLst>
      <p:ext uri="{BB962C8B-B14F-4D97-AF65-F5344CB8AC3E}">
        <p14:creationId xmlns:p14="http://schemas.microsoft.com/office/powerpoint/2010/main" val="1092151122"/>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211</TotalTime>
  <Words>2338</Words>
  <Application>Microsoft Office PowerPoint</Application>
  <PresentationFormat>Widescreen</PresentationFormat>
  <Paragraphs>224</Paragraphs>
  <Slides>44</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Corbel</vt:lpstr>
      <vt:lpstr>Astro</vt:lpstr>
      <vt:lpstr>PowerPoint Presentation</vt:lpstr>
      <vt:lpstr>The Planets</vt:lpstr>
      <vt:lpstr>PowerPoint Presentation</vt:lpstr>
      <vt:lpstr>PowerPoint Presentation</vt:lpstr>
      <vt:lpstr>PowerPoint Presentation</vt:lpstr>
      <vt:lpstr>Solar System</vt:lpstr>
      <vt:lpstr>Solar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Planetary Surfaces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31</cp:revision>
  <dcterms:created xsi:type="dcterms:W3CDTF">2020-11-03T19:17:44Z</dcterms:created>
  <dcterms:modified xsi:type="dcterms:W3CDTF">2020-11-04T22:53:57Z</dcterms:modified>
</cp:coreProperties>
</file>